
<file path=[Content_Types].xml><?xml version="1.0" encoding="utf-8"?>
<Types xmlns="http://schemas.openxmlformats.org/package/2006/content-types">
  <Default Extension="xlsx" ContentType="application/vnd.openxmlformats-officedocument.spreadsheetml.sheet"/>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56.xml" ContentType="application/vnd.openxmlformats-officedocument.presentationml.slide+xml"/>
  <Override PartName="/ppt/notesSlides/notesSlide25.xml" ContentType="application/vnd.openxmlformats-officedocument.presentationml.notesSlide+xml"/>
  <Override PartName="/ppt/slides/slide52.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slides/slide51.xml" ContentType="application/vnd.openxmlformats-officedocument.presentationml.slide+xml"/>
  <Override PartName="/ppt/slides/slide36.xml" ContentType="application/vnd.openxmlformats-officedocument.presentationml.slide+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42.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48.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12.xml" ContentType="application/vnd.openxmlformats-officedocument.presentationml.slideLayout+xml"/>
  <Override PartName="/ppt/slides/slide35.xml" ContentType="application/vnd.openxmlformats-officedocument.presentationml.slide+xml"/>
  <Override PartName="/ppt/slideLayouts/slideLayout9.xml" ContentType="application/vnd.openxmlformats-officedocument.presentationml.slideLayout+xml"/>
  <Override PartName="/ppt/notesSlides/notesSlide14.xml" ContentType="application/vnd.openxmlformats-officedocument.presentationml.notesSlide+xml"/>
  <Override PartName="/ppt/slides/slide26.xml" ContentType="application/vnd.openxmlformats-officedocument.presentationml.slide+xml"/>
  <Override PartName="/ppt/slideLayouts/slideLayout8.xml" ContentType="application/vnd.openxmlformats-officedocument.presentationml.slideLayout+xml"/>
  <Override PartName="/ppt/notesSlides/notesSlide22.xml" ContentType="application/vnd.openxmlformats-officedocument.presentationml.notesSlide+xml"/>
  <Override PartName="/ppt/slides/slide54.xml" ContentType="application/vnd.openxmlformats-officedocument.presentationml.slide+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s/slide5.xml" ContentType="application/vnd.openxmlformats-officedocument.presentationml.slide+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s/slide40.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44.xml" ContentType="application/vnd.openxmlformats-officedocument.presentationml.slide+xml"/>
  <Override PartName="/docProps/custom.xml" ContentType="application/vnd.openxmlformats-officedocument.custom-properties+xml"/>
  <Override PartName="/ppt/slides/slide6.xml" ContentType="application/vnd.openxmlformats-officedocument.presentationml.slide+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customXml/itemProps3.xml" ContentType="application/vnd.openxmlformats-officedocument.customXmlProperties+xml"/>
  <Override PartName="/ppt/slideLayouts/slideLayout4.xml" ContentType="application/vnd.openxmlformats-officedocument.presentationml.slideLayout+xml"/>
  <Override PartName="/ppt/viewProps.xml" ContentType="application/vnd.openxmlformats-officedocument.presentationml.viewProps+xml"/>
  <Override PartName="/ppt/slides/slide16.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s/slide53.xml" ContentType="application/vnd.openxmlformats-officedocument.presentationml.slide+xml"/>
  <Override PartName="/ppt/theme/theme1.xml" ContentType="application/vnd.openxmlformats-officedocument.theme+xml"/>
  <Override PartName="/customXml/itemProps2.xml" ContentType="application/vnd.openxmlformats-officedocument.customXmlProperties+xml"/>
  <Override PartName="/ppt/slides/slide28.xml" ContentType="application/vnd.openxmlformats-officedocument.presentationml.slide+xml"/>
  <Override PartName="/ppt/tableStyles.xml" ContentType="application/vnd.openxmlformats-officedocument.presentationml.tableStyles+xml"/>
  <Override PartName="/ppt/slides/slide24.xml" ContentType="application/vnd.openxmlformats-officedocument.presentationml.slide+xml"/>
  <Override PartName="/ppt/notesSlides/notesSlide17.xml" ContentType="application/vnd.openxmlformats-officedocument.presentationml.notesSlide+xml"/>
  <Override PartName="/ppt/drawings/drawing2.xml" ContentType="application/vnd.openxmlformats-officedocument.drawingml.chartshapes+xml"/>
  <Override PartName="/ppt/slideLayouts/slideLayout11.xml" ContentType="application/vnd.openxmlformats-officedocument.presentationml.slideLayout+xml"/>
  <Override PartName="/ppt/notesSlides/notesSlide26.xml" ContentType="application/vnd.openxmlformats-officedocument.presentationml.notesSlide+xml"/>
  <Override PartName="/ppt/slides/slide20.xml" ContentType="application/vnd.openxmlformats-officedocument.presentationml.slide+xml"/>
  <Override PartName="/ppt/charts/colors2.xml" ContentType="application/vnd.ms-office.chartcolorstyle+xml"/>
  <Override PartName="/ppt/slides/slide11.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drawings/drawing1.xml" ContentType="application/vnd.openxmlformats-officedocument.drawingml.chartshapes+xml"/>
  <Override PartName="/ppt/slides/slide49.xml" ContentType="application/vnd.openxmlformats-officedocument.presentationml.slide+xml"/>
  <Override PartName="/ppt/slides/slide38.xml" ContentType="application/vnd.openxmlformats-officedocument.presentationml.slide+xml"/>
  <Override PartName="/ppt/slideLayouts/slideLayout6.xml" ContentType="application/vnd.openxmlformats-officedocument.presentationml.slideLayout+xml"/>
  <Override PartName="/ppt/presProps.xml" ContentType="application/vnd.openxmlformats-officedocument.presentationml.presProps+xml"/>
  <Override PartName="/ppt/charts/style1.xml" ContentType="application/vnd.ms-office.chartstyle+xml"/>
  <Override PartName="/ppt/charts/chart4.xml" ContentType="application/vnd.openxmlformats-officedocument.drawingml.chart+xml"/>
  <Override PartName="/ppt/slides/slide7.xml" ContentType="application/vnd.openxmlformats-officedocument.presentationml.slide+xml"/>
  <Override PartName="/ppt/slides/slide21.xml" ContentType="application/vnd.openxmlformats-officedocument.presentationml.slide+xml"/>
  <Override PartName="/customXml/itemProps1.xml" ContentType="application/vnd.openxmlformats-officedocument.customXmlProperties+xml"/>
  <Override PartName="/ppt/notesSlides/notesSlide23.xml" ContentType="application/vnd.openxmlformats-officedocument.presentationml.notesSlide+xml"/>
  <Override PartName="/ppt/theme/theme2.xml" ContentType="application/vnd.openxmlformats-officedocument.theme+xml"/>
  <Override PartName="/ppt/charts/colors1.xml" ContentType="application/vnd.ms-office.chartcolorstyle+xml"/>
  <Override PartName="/ppt/slides/slide55.xml" ContentType="application/vnd.openxmlformats-officedocument.presentationml.slide+xml"/>
  <Override PartName="/ppt/charts/chart3.xml" ContentType="application/vnd.openxmlformats-officedocument.drawingml.chart+xml"/>
  <Override PartName="/ppt/charts/chart2.xml" ContentType="application/vnd.openxmlformats-officedocument.drawingml.chart+xml"/>
  <Override PartName="/ppt/charts/style2.xml" ContentType="application/vnd.ms-office.chartstyle+xml"/>
  <Override PartName="/ppt/slides/slide30.xml" ContentType="application/vnd.openxmlformats-officedocument.presentationml.slide+xml"/>
  <Override PartName="/ppt/charts/chart1.xml" ContentType="application/vnd.openxmlformats-officedocument.drawingml.chart+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p:sldMasterIdLst>
    <p:sldMasterId id="2147483648" r:id="rId1"/>
  </p:sldMasterIdLst>
  <p:notesMasterIdLst>
    <p:notesMasterId r:id="rId6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Lst>
  <p:sldSz cx="12192000" cy="6858000"/>
  <p:notesSz cx="12192000" cy="6858000"/>
  <p:defaultText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49C3F8F9-4632-5548-2841-C2D51DB8C5EE}">
  <a:tblStyle styleId="{434826FF-4A17-1E41-806F-542B2DDAEDA8}" styleName="Medium Style 2 - Accent 5">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fill>
          <a:solidFill>
            <a:schemeClr val="accent5">
              <a:tint val="40000"/>
            </a:schemeClr>
          </a:solidFill>
        </a:fill>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a:solidFill>
                <a:schemeClr val="lt1"/>
              </a:solidFill>
            </a:ln>
          </a:top>
        </a:tcBdr>
        <a:fill>
          <a:solidFill>
            <a:schemeClr val="accent5"/>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5"/>
          </a:solidFill>
        </a:fill>
      </a:tcStyle>
    </a:firstRow>
    <a:neCell>
      <a:tcStyle>
        <a:tcBdr/>
      </a:tcStyle>
    </a:neCell>
    <a:nwCell>
      <a:tcStyle>
        <a:tcBdr/>
      </a:tcStyle>
    </a:nwCell>
  </a:tblStyle>
  <a:tblStyle styleId="{49C3F8F9-4632-5548-2841-C2D51DB8C5EE}" styleName="Medium Style 2 - Accent 4">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fill>
          <a:solidFill>
            <a:schemeClr val="accent4">
              <a:tint val="40000"/>
            </a:schemeClr>
          </a:solidFill>
        </a:fill>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a:solidFill>
                <a:schemeClr val="lt1"/>
              </a:solidFill>
            </a:ln>
          </a:top>
        </a:tcBdr>
        <a:fill>
          <a:solidFill>
            <a:schemeClr val="accent4"/>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4"/>
          </a:solidFill>
        </a:fill>
      </a:tcStyle>
    </a:firstRow>
    <a:neCell>
      <a:tcStyle>
        <a:tcBdr/>
      </a:tcStyle>
    </a:neCell>
    <a:nwCell>
      <a:tcStyle>
        <a:tcBdr/>
      </a:tcStyle>
    </a:nwCell>
  </a:tblStyle>
  <a:tblStyle styleId="{D000E9B6-AFEA-9014-AE3F-628F2C381CE9}" styleName="Medium Style 2">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fill>
          <a:solidFill>
            <a:schemeClr val="dk1">
              <a:tint val="40000"/>
            </a:schemeClr>
          </a:solidFill>
        </a:fill>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a:solidFill>
                <a:schemeClr val="lt1"/>
              </a:solidFill>
            </a:ln>
          </a:top>
        </a:tcBdr>
        <a:fill>
          <a:solidFill>
            <a:schemeClr val="dk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dk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notesMaster" Target="notesMasters/notesMaster1.xml"/><Relationship Id="rId61" Type="http://schemas.openxmlformats.org/officeDocument/2006/relationships/presProps" Target="presProps.xml" /><Relationship Id="rId62" Type="http://schemas.openxmlformats.org/officeDocument/2006/relationships/tableStyles" Target="tableStyles.xml" /><Relationship Id="rId63" Type="http://schemas.openxmlformats.org/officeDocument/2006/relationships/viewProps" Target="viewProps.xml" /></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Worksheet1.xlsx" /></Relationships>
</file>

<file path=ppt/charts/_rels/chart2.xml.rels><?xml version="1.0" encoding="UTF-8" standalone="yes"?><Relationships xmlns="http://schemas.openxmlformats.org/package/2006/relationships"><Relationship Id="rId1" Type="http://schemas.openxmlformats.org/officeDocument/2006/relationships/chartUserShapes" Target="../drawings/drawing1.xml" /><Relationship Id="rId2" Type="http://schemas.microsoft.com/office/2011/relationships/chartStyle" Target="style1.xml" /><Relationship Id="rId3" Type="http://schemas.microsoft.com/office/2011/relationships/chartColorStyle" Target="colors1.xml" /><Relationship Id="rId4" Type="http://schemas.openxmlformats.org/officeDocument/2006/relationships/package" Target="../embeddings/Microsoft_Excel_Worksheet2.xlsx" /></Relationships>
</file>

<file path=ppt/charts/_rels/chart3.xml.rels><?xml version="1.0" encoding="UTF-8" standalone="yes"?><Relationships xmlns="http://schemas.openxmlformats.org/package/2006/relationships"><Relationship Id="rId1" Type="http://schemas.openxmlformats.org/officeDocument/2006/relationships/chartUserShapes" Target="../drawings/drawing2.xml" /><Relationship Id="rId2" Type="http://schemas.microsoft.com/office/2011/relationships/chartStyle" Target="style2.xml" /><Relationship Id="rId3" Type="http://schemas.microsoft.com/office/2011/relationships/chartColorStyle" Target="colors2.xml" /><Relationship Id="rId4" Type="http://schemas.openxmlformats.org/officeDocument/2006/relationships/package" Target="../embeddings/Microsoft_Excel_Worksheet3.xlsx" /></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Worksheet4.xlsx" /></Relationships>
</file>

<file path=ppt/charts/chart1.xml><?xml version="1.0" encoding="utf-8"?>
<c:chartSpace xmlns:c="http://schemas.openxmlformats.org/drawingml/2006/chart" xmlns:a="http://schemas.openxmlformats.org/drawingml/2006/main" xmlns:r="http://schemas.openxmlformats.org/officeDocument/2006/relationships" xmlns:mc="http://schemas.openxmlformats.org/markup-compatibility/2006" xmlns:c14="http://schemas.microsoft.com/office/drawing/2007/8/2/chart">
  <c:date1904 val="0"/>
  <c:lang val="en-GB"/>
  <c:roundedCorners val="0"/>
  <mc:AlternateContent>
    <mc:Choice Requires="c14">
      <c14:style val="102"/>
    </mc:Choice>
    <mc:Fallback>
      <c:style val="2"/>
    </mc:Fallback>
  </mc:AlternateContent>
  <c:chart>
    <c:autoTitleDeleted val="1"/>
    <c:plotArea>
      <c:layout>
        <c:manualLayout>
          <c:layoutTarget val="inner"/>
          <c:xMode val="edge"/>
          <c:yMode val="edge"/>
          <c:x val="0.13709727097680094"/>
          <c:y val="0.54188685823866101"/>
          <c:w val="0.20021875643922887"/>
          <c:h val="0.31611747101722987"/>
        </c:manualLayout>
      </c:layout>
      <c:barChart>
        <c:barDir val="bar"/>
        <c:grouping val="stacked"/>
        <c:varyColors val="0"/>
        <c:ser>
          <c:idx val="19"/>
          <c:order val="0"/>
          <c:tx>
            <c:strRef>
              <c:f xml:space="preserve">'[Graphiques et données source.xlsx]Resultats_Domaines_Spheres'!$B$35</c:f>
              <c:strCache>
                <c:ptCount val="1"/>
                <c:pt idx="0">
                  <c:v xml:space="preserve">Aliments achetés par les départements universitaires</c:v>
                </c:pt>
              </c:strCache>
            </c:strRef>
          </c:tx>
          <c:spPr bwMode="auto">
            <a:prstGeom prst="rect">
              <a:avLst/>
            </a:prstGeom>
            <a:solidFill>
              <a:srgbClr val="34AAA9"/>
            </a:solidFill>
            <a:ln>
              <a:solidFill>
                <a:srgbClr val="34AAA9"/>
              </a:solidFill>
            </a:ln>
            <a:effectLst/>
          </c:spPr>
          <c:invertIfNegative val="0"/>
          <c:val>
            <c:numRef>
              <c:f xml:space="preserve">'[Graphiques et données source.xlsx]Resultats_Domaines_Spheres'!$E$35</c:f>
              <c:numCache>
                <c:formatCode>#,##0</c:formatCode>
                <c:ptCount val="1"/>
                <c:pt idx="0">
                  <c:v>87.27460150050322</c:v>
                </c:pt>
              </c:numCache>
            </c:numRef>
          </c:val>
        </c:ser>
        <c:ser>
          <c:idx val="20"/>
          <c:order val="1"/>
          <c:tx>
            <c:strRef>
              <c:f xml:space="preserve">'[Graphiques et données source.xlsx]Resultats_Domaines_Spheres'!$B$36</c:f>
              <c:strCache>
                <c:ptCount val="1"/>
                <c:pt idx="0">
                  <c:v xml:space="preserve">Aliments vendus dans les cafétérias universitaires</c:v>
                </c:pt>
              </c:strCache>
            </c:strRef>
          </c:tx>
          <c:spPr bwMode="auto">
            <a:prstGeom prst="rect">
              <a:avLst/>
            </a:prstGeom>
            <a:solidFill>
              <a:srgbClr val="00A0D6"/>
            </a:solidFill>
            <a:ln>
              <a:solidFill>
                <a:srgbClr val="00A0D6"/>
              </a:solidFill>
            </a:ln>
            <a:effectLst/>
          </c:spPr>
          <c:invertIfNegative val="0"/>
          <c:val>
            <c:numRef>
              <c:f xml:space="preserve">'[Graphiques et données source.xlsx]Resultats_Domaines_Spheres'!$E$36</c:f>
              <c:numCache>
                <c:formatCode>#,##0</c:formatCode>
                <c:ptCount val="1"/>
                <c:pt idx="0">
                  <c:v>2001.7552662880398</c:v>
                </c:pt>
              </c:numCache>
            </c:numRef>
          </c:val>
        </c:ser>
        <c:ser>
          <c:idx val="21"/>
          <c:order val="2"/>
          <c:tx>
            <c:strRef>
              <c:f xml:space="preserve">'[Graphiques et données source.xlsx]Resultats_Domaines_Spheres'!$B$37</c:f>
              <c:strCache>
                <c:ptCount val="1"/>
                <c:pt idx="0">
                  <c:v xml:space="preserve">Repas du personnel et des étudiant.e.s (non-achetés dans les cafétérias)</c:v>
                </c:pt>
              </c:strCache>
            </c:strRef>
          </c:tx>
          <c:spPr bwMode="auto">
            <a:prstGeom prst="rect">
              <a:avLst/>
            </a:prstGeom>
            <a:solidFill>
              <a:srgbClr val="405694"/>
            </a:solidFill>
            <a:ln>
              <a:solidFill>
                <a:srgbClr val="405694"/>
              </a:solidFill>
            </a:ln>
            <a:effectLst/>
          </c:spPr>
          <c:invertIfNegative val="0"/>
          <c:val>
            <c:numRef>
              <c:f xml:space="preserve">'[Graphiques et données source.xlsx]Resultats_Domaines_Spheres'!$E$37</c:f>
              <c:numCache>
                <c:formatCode>#,##0</c:formatCode>
                <c:ptCount val="1"/>
                <c:pt idx="0">
                  <c:v>5148.715407961045</c:v>
                </c:pt>
              </c:numCache>
            </c:numRef>
          </c:val>
        </c:ser>
        <c:dLbls>
          <c:showBubbleSize val="0"/>
          <c:showCatName val="0"/>
          <c:showLeaderLines val="0"/>
          <c:showLegendKey val="0"/>
          <c:showPercent val="0"/>
          <c:showSerName val="0"/>
          <c:showVal val="0"/>
        </c:dLbls>
        <c:gapWidth val="18"/>
        <c:overlap val="100"/>
        <c:axId val="800270096"/>
        <c:axId val="800268176"/>
      </c:barChart>
      <c:catAx>
        <c:axId val="800270096"/>
        <c:scaling>
          <c:orientation val="minMax"/>
        </c:scaling>
        <c:delete val="1"/>
        <c:axPos val="l"/>
        <c:numFmt formatCode="General" sourceLinked="1"/>
        <c:majorTickMark val="out"/>
        <c:minorTickMark val="none"/>
        <c:tickLblPos val="nextTo"/>
        <c:crossAx val="800268176"/>
        <c:crosses val="autoZero"/>
        <c:auto val="1"/>
        <c:lblAlgn val="ctr"/>
        <c:lblOffset val="100"/>
        <c:noMultiLvlLbl val="0"/>
      </c:catAx>
      <c:valAx>
        <c:axId val="800268176"/>
        <c:scaling>
          <c:orientation val="minMax"/>
        </c:scaling>
        <c:delete val="1"/>
        <c:axPos val="b"/>
        <c:numFmt formatCode="#,##0" sourceLinked="1"/>
        <c:majorTickMark val="out"/>
        <c:minorTickMark val="none"/>
        <c:tickLblPos val="nextTo"/>
        <c:crossAx val="800270096"/>
        <c:crosses val="autoZero"/>
        <c:crossBetween val="between"/>
      </c:valAx>
      <c:spPr bwMode="auto">
        <a:prstGeom prst="rect">
          <a:avLst/>
        </a:prstGeom>
        <a:noFill/>
      </c:spPr>
    </c:plotArea>
    <c:plotVisOnly val="1"/>
    <c:dispBlanksAs val="gap"/>
    <c:showDLblsOverMax val="0"/>
  </c:chart>
  <c:spPr bwMode="auto">
    <a:xfrm>
      <a:off x="146050" y="0"/>
      <a:ext cx="14814550" cy="7378700"/>
    </a:xfrm>
    <a:prstGeom prst="rect">
      <a:avLst/>
    </a:prstGeom>
    <a:noFill/>
    <a:ln w="9525" cap="flat" cmpd="sng" algn="ctr">
      <a:noFill/>
      <a:round/>
    </a:ln>
    <a:effectLst/>
  </c:spPr>
  <c:txPr>
    <a:bodyPr/>
    <a:lstStyle/>
    <a:p>
      <a:pPr>
        <a:defRPr/>
      </a:pPr>
      <a:endParaR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mc="http://schemas.openxmlformats.org/markup-compatibility/2006" xmlns:c14="http://schemas.microsoft.com/office/drawing/2007/8/2/chart" xmlns:c16r2="http://schemas.microsoft.com/office/drawing/2015/06/chart">
  <c:date1904 val="0"/>
  <c:lang val="en-GB"/>
  <c:roundedCorners val="0"/>
  <mc:AlternateContent>
    <mc:Choice Requires="c14">
      <c14:style val="102"/>
    </mc:Choice>
    <mc:Fallback>
      <c:style val="2"/>
    </mc:Fallback>
  </mc:AlternateContent>
  <c:chart>
    <c:autoTitleDeleted val="1"/>
    <c:plotArea>
      <c:layout>
        <c:manualLayout>
          <c:layoutTarget val="inner"/>
          <c:xMode val="edge"/>
          <c:yMode val="edge"/>
          <c:x val="0.12436135884125579"/>
          <c:y val="0.13215704970472442"/>
          <c:w val="0.8403336249209149"/>
          <c:h val="0.6731725721784777"/>
        </c:manualLayout>
      </c:layout>
      <c:barChart>
        <c:barDir val="col"/>
        <c:grouping val="stacked"/>
        <c:varyColors val="0"/>
        <c:ser>
          <c:idx val="0"/>
          <c:order val="0"/>
          <c:tx>
            <c:strRef>
              <c:f xml:space="preserve">'[Graphiques et données source.xlsx]Resultats_Domaines_Spheres'!$C$5</c:f>
              <c:strCache>
                <c:ptCount val="1"/>
                <c:pt idx="0">
                  <c:v>Viandes</c:v>
                </c:pt>
              </c:strCache>
            </c:strRef>
          </c:tx>
          <c:spPr bwMode="auto">
            <a:prstGeom prst="rect">
              <a:avLst/>
            </a:prstGeom>
            <a:noFill/>
            <a:ln>
              <a:solidFill>
                <a:sysClr val="windowText" lastClr="000000"/>
              </a:solidFill>
            </a:ln>
            <a:effectLst/>
          </c:spPr>
          <c:invertIfNegative val="0"/>
          <c:dPt>
            <c:idx val="0"/>
            <c:invertIfNegative val="0"/>
            <c:bubble3D val="0"/>
            <c:spPr bwMode="auto">
              <a:prstGeom prst="rect">
                <a:avLst/>
              </a:prstGeom>
              <a:noFill/>
              <a:ln>
                <a:solidFill>
                  <a:sysClr val="windowText" lastClr="000000"/>
                </a:solidFill>
              </a:ln>
              <a:effectLst/>
            </c:spPr>
          </c:dPt>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[1]Resultats_Domaines_Spheres!$E$5:$H$5</c:f>
              <c:numCache>
                <c:formatCode>General</c:formatCode>
                <c:ptCount val="4"/>
                <c:pt idx="0" formatCode="#,##0">
                  <c:v>4070.815614502393</c:v>
                </c:pt>
              </c:numCache>
            </c:numRef>
          </c:val>
        </c:ser>
        <c:ser>
          <c:idx val="1"/>
          <c:order val="1"/>
          <c:tx>
            <c:strRef>
              <c:f xml:space="preserve">'[Graphiques et données source.xlsx]Resultats_Domaines_Spheres'!$C$6</c:f>
              <c:strCache>
                <c:ptCount val="1"/>
                <c:pt idx="0">
                  <c:v xml:space="preserve">Produits laitiers et œufs</c:v>
                </c:pt>
              </c:strCache>
            </c:strRef>
          </c:tx>
          <c:spPr bwMode="auto">
            <a:prstGeom prst="rect">
              <a:avLst/>
            </a:prstGeom>
            <a:noFill/>
            <a:ln>
              <a:solidFill>
                <a:schemeClr val="tx1"/>
              </a:solidFill>
            </a:ln>
            <a:effectLst/>
          </c:spPr>
          <c:invertIfNegative val="0"/>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[1]Resultats_Domaines_Spheres!$E$6:$H$6</c:f>
              <c:numCache>
                <c:formatCode>General</c:formatCode>
                <c:ptCount val="4"/>
                <c:pt idx="0" formatCode="#,##0">
                  <c:v>1253.2275993771411</c:v>
                </c:pt>
              </c:numCache>
            </c:numRef>
          </c:val>
        </c:ser>
        <c:ser>
          <c:idx val="4"/>
          <c:order val="2"/>
          <c:tx>
            <c:strRef>
              <c:f xml:space="preserve">'[Graphiques et données source.xlsx]Resultats_Domaines_Spheres'!$C$7</c:f>
              <c:strCache>
                <c:ptCount val="1"/>
                <c:pt idx="0">
                  <c:v>Poissons</c:v>
                </c:pt>
              </c:strCache>
            </c:strRef>
          </c:tx>
          <c:spPr bwMode="auto">
            <a:prstGeom prst="rect">
              <a:avLst/>
            </a:prstGeom>
            <a:noFill/>
            <a:ln>
              <a:solidFill>
                <a:schemeClr val="tx1"/>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[1]Resultats_Domaines_Spheres!$E$7:$H$7</c:f>
              <c:numCache>
                <c:formatCode>General</c:formatCode>
                <c:ptCount val="4"/>
                <c:pt idx="0" formatCode="#,##0">
                  <c:v>146.46097098052215</c:v>
                </c:pt>
              </c:numCache>
            </c:numRef>
          </c:val>
        </c:ser>
        <c:ser>
          <c:idx val="3"/>
          <c:order val="3"/>
          <c:tx>
            <c:strRef>
              <c:f xml:space="preserve">'[Graphiques et données source.xlsx]Resultats_Domaines_Spheres'!$C$8</c:f>
              <c:strCache>
                <c:ptCount val="1"/>
                <c:pt idx="0">
                  <c:v xml:space="preserve">Céréales et pommes de terre</c:v>
                </c:pt>
              </c:strCache>
            </c:strRef>
          </c:tx>
          <c:spPr bwMode="auto">
            <a:prstGeom prst="rect">
              <a:avLst/>
            </a:prstGeom>
            <a:noFill/>
            <a:ln>
              <a:solidFill>
                <a:schemeClr val="tx1"/>
              </a:solidFill>
            </a:ln>
            <a:effectLst/>
          </c:spPr>
          <c:invertIfNegative val="0"/>
          <c:dPt>
            <c:idx val="0"/>
            <c:invertIfNegative val="0"/>
            <c:bubble3D val="0"/>
            <c:spPr bwMode="auto">
              <a:prstGeom prst="rect">
                <a:avLst/>
              </a:prstGeom>
              <a:noFill/>
              <a:ln>
                <a:solidFill>
                  <a:schemeClr val="tx1"/>
                </a:solidFill>
              </a:ln>
              <a:effectLst/>
            </c:spPr>
          </c:dPt>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[1]Resultats_Domaines_Spheres!$E$8:$H$8</c:f>
              <c:numCache>
                <c:formatCode>General</c:formatCode>
                <c:ptCount val="4"/>
                <c:pt idx="0" formatCode="#,##0">
                  <c:v>535.5113948395557</c:v>
                </c:pt>
              </c:numCache>
            </c:numRef>
          </c:val>
        </c:ser>
        <c:ser>
          <c:idx val="2"/>
          <c:order val="4"/>
          <c:tx>
            <c:strRef>
              <c:f xml:space="preserve">'[Graphiques et données source.xlsx]Resultats_Domaines_Spheres'!$C$9</c:f>
              <c:strCache>
                <c:ptCount val="1"/>
                <c:pt idx="0">
                  <c:v xml:space="preserve">Fruits et légumes</c:v>
                </c:pt>
              </c:strCache>
            </c:strRef>
          </c:tx>
          <c:spPr bwMode="auto">
            <a:prstGeom prst="rect">
              <a:avLst/>
            </a:prstGeom>
            <a:noFill/>
            <a:ln>
              <a:solidFill>
                <a:schemeClr val="tx1"/>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[1]Resultats_Domaines_Spheres!$E$9:$H$9</c:f>
              <c:numCache>
                <c:formatCode>General</c:formatCode>
                <c:ptCount val="4"/>
                <c:pt idx="0" formatCode="#,##0">
                  <c:v>522.3634183399806</c:v>
                </c:pt>
              </c:numCache>
            </c:numRef>
          </c:val>
        </c:ser>
        <c:ser>
          <c:idx val="5"/>
          <c:order val="5"/>
          <c:tx>
            <c:strRef>
              <c:f xml:space="preserve">'[Graphiques et données source.xlsx]Resultats_Domaines_Spheres'!$C$10</c:f>
              <c:strCache>
                <c:ptCount val="1"/>
                <c:pt idx="0">
                  <c:v xml:space="preserve">Noix et matières grasses</c:v>
                </c:pt>
              </c:strCache>
            </c:strRef>
          </c:tx>
          <c:spPr bwMode="auto">
            <a:prstGeom prst="rect">
              <a:avLst/>
            </a:prstGeom>
            <a:noFill/>
            <a:ln>
              <a:solidFill>
                <a:schemeClr val="tx1"/>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[1]Resultats_Domaines_Spheres!$E$10:$H$10</c:f>
              <c:numCache>
                <c:formatCode>General</c:formatCode>
                <c:ptCount val="4"/>
                <c:pt idx="0" formatCode="#,##0">
                  <c:v>434.1333121427944</c:v>
                </c:pt>
              </c:numCache>
            </c:numRef>
          </c:val>
        </c:ser>
        <c:ser>
          <c:idx val="6"/>
          <c:order val="6"/>
          <c:tx>
            <c:strRef>
              <c:f xml:space="preserve">'[Graphiques et données source.xlsx]Resultats_Domaines_Spheres'!$C$11</c:f>
              <c:strCache>
                <c:ptCount val="1"/>
                <c:pt idx="0">
                  <c:v>Autres</c:v>
                </c:pt>
              </c:strCache>
            </c:strRef>
          </c:tx>
          <c:spPr bwMode="auto">
            <a:prstGeom prst="rect">
              <a:avLst/>
            </a:prstGeom>
            <a:noFill/>
            <a:ln>
              <a:solidFill>
                <a:schemeClr val="tx1"/>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[1]Resultats_Domaines_Spheres!$E$11:$H$11</c:f>
              <c:numCache>
                <c:formatCode>General</c:formatCode>
                <c:ptCount val="4"/>
                <c:pt idx="0" formatCode="#,##0">
                  <c:v>275.23296556719976</c:v>
                </c:pt>
              </c:numCache>
            </c:numRef>
          </c:val>
        </c:ser>
        <c:ser>
          <c:idx val="7"/>
          <c:order val="7"/>
          <c:tx>
            <c:strRef>
              <c:f xml:space="preserve">'[Graphiques et données source.xlsx]Resultats_Domaines_Spheres'!$C$12</c:f>
              <c:strCache>
                <c:ptCount val="1"/>
                <c:pt idx="0">
                  <c:v>Electricité</c:v>
                </c:pt>
              </c:strCache>
            </c:strRef>
          </c:tx>
          <c:spPr bwMode="auto">
            <a:prstGeom prst="rect">
              <a:avLst/>
            </a:prstGeom>
            <a:solidFill>
              <a:srgbClr val="34AAA9"/>
            </a:solidFill>
            <a:ln>
              <a:solidFill>
                <a:schemeClr val="tx1"/>
              </a:solidFill>
            </a:ln>
            <a:effectLst/>
          </c:spPr>
          <c:invertIfNegative val="0"/>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[1]Resultats_Domaines_Spheres!$E$12:$H$12</c:f>
              <c:numCache>
                <c:formatCode>#,##0</c:formatCode>
                <c:ptCount val="4"/>
                <c:pt idx="1">
                  <c:v>3165.7384451929743</c:v>
                </c:pt>
              </c:numCache>
            </c:numRef>
          </c:val>
        </c:ser>
        <c:ser>
          <c:idx val="8"/>
          <c:order val="8"/>
          <c:tx>
            <c:strRef>
              <c:f xml:space="preserve">'[Graphiques et données source.xlsx]Resultats_Domaines_Spheres'!$C$13</c:f>
              <c:strCache>
                <c:ptCount val="1"/>
                <c:pt idx="0">
                  <c:v xml:space="preserve">Chauffage et refroidissement</c:v>
                </c:pt>
              </c:strCache>
            </c:strRef>
          </c:tx>
          <c:spPr bwMode="auto">
            <a:prstGeom prst="rect">
              <a:avLst/>
            </a:prstGeom>
            <a:solidFill>
              <a:srgbClr val="35AAA9"/>
            </a:solidFill>
            <a:ln>
              <a:solidFill>
                <a:schemeClr val="tx1"/>
              </a:solidFill>
            </a:ln>
            <a:effectLst/>
          </c:spPr>
          <c:invertIfNegative val="0"/>
          <c:dPt>
            <c:idx val="1"/>
            <c:invertIfNegative val="0"/>
            <c:bubble3D val="0"/>
            <c:spPr bwMode="auto">
              <a:prstGeom prst="rect">
                <a:avLst/>
              </a:prstGeom>
              <a:solidFill>
                <a:srgbClr val="35AAA9"/>
              </a:solidFill>
              <a:ln>
                <a:solidFill>
                  <a:schemeClr val="tx1"/>
                </a:solidFill>
              </a:ln>
              <a:effectLst/>
            </c:spPr>
          </c:dPt>
          <c:dLbls>
            <c:dLbl>
              <c:idx val="1"/>
              <c:layout/>
              <c:showBubbleSize val="0"/>
              <c:showCatName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noAutofit/>
                </a:bodyPr>
                <a:lstStyle/>
                <a:p>
                  <a:pPr algn="ctr">
                    <a:defRPr lang="en-US" sz="1400" b="0" i="0" u="none" strike="noStrike">
                      <a:solidFill>
                        <a:schemeClr val="bg1"/>
                      </a:solidFill>
                      <a:latin typeface="+mn-lt"/>
                      <a:ea typeface="+mn-ea"/>
                      <a:cs typeface="+mn-cs"/>
                    </a:defRPr>
                  </a:pPr>
                  <a:endParaRPr/>
                </a:p>
              </c:txPr>
            </c:dLbl>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[1]Resultats_Domaines_Spheres!$E$13:$H$13</c:f>
              <c:numCache>
                <c:formatCode>#,##0</c:formatCode>
                <c:ptCount val="4"/>
                <c:pt idx="1">
                  <c:v>5633.745391960381</c:v>
                </c:pt>
              </c:numCache>
            </c:numRef>
          </c:val>
        </c:ser>
        <c:ser>
          <c:idx val="9"/>
          <c:order val="9"/>
          <c:tx>
            <c:strRef>
              <c:f xml:space="preserve">'[Graphiques et données source.xlsx]Resultats_Domaines_Spheres'!$C$14</c:f>
              <c:strCache>
                <c:ptCount val="1"/>
                <c:pt idx="0">
                  <c:v xml:space="preserve">Matériaux de construction</c:v>
                </c:pt>
              </c:strCache>
            </c:strRef>
          </c:tx>
          <c:spPr bwMode="auto">
            <a:prstGeom prst="rect">
              <a:avLst/>
            </a:prstGeom>
            <a:solidFill>
              <a:srgbClr val="00A0D6"/>
            </a:solidFill>
            <a:ln>
              <a:solidFill>
                <a:schemeClr val="tx1"/>
              </a:solidFill>
            </a:ln>
            <a:effectLst/>
          </c:spPr>
          <c:invertIfNegative val="0"/>
          <c:dLbls>
            <c:dLbl>
              <c:idx val="0"/>
              <c:dLblPos val="ctr"/>
              <c:layout/>
              <c:showBubbleSize val="0"/>
              <c:showCatName val="0"/>
              <c:showLegendKey val="0"/>
              <c:showPercent val="0"/>
              <c:showSerName val="1"/>
              <c:showVal val="0"/>
            </c:dLbl>
            <c:dLbl>
              <c:idx val="1"/>
              <c:dLblPos val="ctr"/>
              <c:layout/>
              <c:showBubbleSize val="0"/>
              <c:showCatName val="0"/>
              <c:showLegendKey val="0"/>
              <c:showPercent val="0"/>
              <c:showSerName val="1"/>
              <c:showVal val="0"/>
            </c:dLbl>
            <c:dLbl>
              <c:idx val="2"/>
              <c:dLblPos val="ctr"/>
              <c:layout/>
              <c:showBubbleSize val="0"/>
              <c:showCatName val="0"/>
              <c:showLegendKey val="0"/>
              <c:showPercent val="0"/>
              <c:showSerName val="1"/>
              <c:showVal val="0"/>
            </c:dLbl>
            <c:dLbl>
              <c:idx val="3"/>
              <c:dLblPos val="ctr"/>
              <c:layout/>
              <c:showBubbleSize val="0"/>
              <c:showCatName val="0"/>
              <c:showLegendKey val="0"/>
              <c:showPercent val="0"/>
              <c:showSerName val="1"/>
              <c:showVal val="0"/>
            </c:dLbl>
            <c:dLblPos val="ctr"/>
            <c:showBubbleSize val="0"/>
            <c:showCatName val="0"/>
            <c:showLeaderLines val="0"/>
            <c:showLegendKey val="0"/>
            <c:showPercent val="0"/>
            <c:showSerName val="1"/>
            <c:showVal val="0"/>
            <c:spPr bwMode="auto">
              <a:prstGeom prst="rect">
                <a:avLst/>
              </a:prstGeom>
              <a:noFill/>
              <a:ln>
                <a:noFill/>
              </a:ln>
              <a:effectLst/>
            </c:spPr>
            <c:txPr>
              <a:bodyPr rot="0" spcFirstLastPara="1" vertOverflow="clip" horzOverflow="clip" vert="horz" wrap="square" lIns="38100" tIns="19050" rIns="38100" bIns="19050" anchor="ctr" anchorCtr="0">
                <a:noAutofit/>
              </a:bodyPr>
              <a:lstStyle/>
              <a:p>
                <a:pPr algn="ctr">
                  <a:defRPr lang="en-US" sz="1400" b="0" i="0" u="none" strike="noStrike">
                    <a:solidFill>
                      <a:schemeClr val="bg1"/>
                    </a:solidFill>
                    <a:latin typeface="+mn-lt"/>
                    <a:ea typeface="+mn-ea"/>
                    <a:cs typeface="+mn-cs"/>
                  </a:defRPr>
                </a:pPr>
                <a:endParaRPr/>
              </a:p>
            </c:txPr>
          </c:dLbls>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[1]Resultats_Domaines_Spheres!$E$14:$H$14</c:f>
              <c:numCache>
                <c:formatCode>#,##0</c:formatCode>
                <c:ptCount val="4"/>
                <c:pt idx="1">
                  <c:v>1089.8167433675183</c:v>
                </c:pt>
              </c:numCache>
            </c:numRef>
          </c:val>
        </c:ser>
        <c:ser>
          <c:idx val="10"/>
          <c:order val="10"/>
          <c:tx>
            <c:strRef>
              <c:f xml:space="preserve">'[Graphiques et données source.xlsx]Resultats_Domaines_Spheres'!$C$15</c:f>
              <c:strCache>
                <c:ptCount val="1"/>
                <c:pt idx="0">
                  <c:v xml:space="preserve">Consommation d'eau</c:v>
                </c:pt>
              </c:strCache>
            </c:strRef>
          </c:tx>
          <c:spPr bwMode="auto">
            <a:prstGeom prst="rect">
              <a:avLst/>
            </a:prstGeom>
            <a:solidFill>
              <a:srgbClr val="34AAA9"/>
            </a:solidFill>
            <a:ln>
              <a:solidFill>
                <a:schemeClr val="tx1"/>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[1]Resultats_Domaines_Spheres!$E$15:$H$15</c:f>
              <c:numCache>
                <c:formatCode>#,##0</c:formatCode>
                <c:ptCount val="4"/>
                <c:pt idx="1">
                  <c:v>6.201015260644503</c:v>
                </c:pt>
              </c:numCache>
            </c:numRef>
          </c:val>
        </c:ser>
        <c:ser>
          <c:idx val="11"/>
          <c:order val="11"/>
          <c:tx>
            <c:strRef>
              <c:f xml:space="preserve">'[Graphiques et données source.xlsx]Resultats_Domaines_Spheres'!$C$16</c:f>
              <c:strCache>
                <c:ptCount val="1"/>
                <c:pt idx="0">
                  <c:v xml:space="preserve">Mobilité professionnelle - Avion</c:v>
                </c:pt>
              </c:strCache>
            </c:strRef>
          </c:tx>
          <c:spPr bwMode="auto">
            <a:prstGeom prst="rect">
              <a:avLst/>
            </a:prstGeom>
            <a:solidFill>
              <a:srgbClr val="34AAA9"/>
            </a:solidFill>
            <a:ln>
              <a:solidFill>
                <a:schemeClr val="tx1"/>
              </a:solidFill>
            </a:ln>
            <a:effectLst/>
          </c:spPr>
          <c:invertIfNegative val="0"/>
          <c:dLbls>
            <c:dLbl>
              <c:idx val="2"/>
              <c:layout/>
              <c:showBubbleSize val="0"/>
              <c:showCatName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noAutofit/>
                </a:bodyPr>
                <a:lstStyle/>
                <a:p>
                  <a:pPr algn="ctr">
                    <a:defRPr lang="en-US" sz="1400" b="0" i="0" u="none" strike="noStrike">
                      <a:solidFill>
                        <a:schemeClr val="bg1"/>
                      </a:solidFill>
                      <a:latin typeface="+mn-lt"/>
                      <a:ea typeface="+mn-ea"/>
                      <a:cs typeface="+mn-cs"/>
                    </a:defRPr>
                  </a:pPr>
                  <a:endParaRPr/>
                </a:p>
              </c:txPr>
            </c:dLbl>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[1]Resultats_Domaines_Spheres!$E$16:$H$16</c:f>
              <c:numCache>
                <c:formatCode>General</c:formatCode>
                <c:ptCount val="4"/>
                <c:pt idx="2" formatCode="#,##0">
                  <c:v>8800.368480295861</c:v>
                </c:pt>
              </c:numCache>
            </c:numRef>
          </c:val>
        </c:ser>
        <c:ser>
          <c:idx val="12"/>
          <c:order val="12"/>
          <c:tx>
            <c:strRef>
              <c:f xml:space="preserve">'[Graphiques et données source.xlsx]Resultats_Domaines_Spheres'!$C$17</c:f>
              <c:strCache>
                <c:ptCount val="1"/>
                <c:pt idx="0">
                  <c:v xml:space="preserve">Mobilité professionnelle - Autres</c:v>
                </c:pt>
              </c:strCache>
            </c:strRef>
          </c:tx>
          <c:spPr bwMode="auto">
            <a:prstGeom prst="rect">
              <a:avLst/>
            </a:prstGeom>
            <a:solidFill>
              <a:srgbClr val="34AAA9"/>
            </a:solidFill>
            <a:ln>
              <a:solidFill>
                <a:schemeClr val="tx1"/>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[1]Resultats_Domaines_Spheres!$E$17:$H$17</c:f>
              <c:numCache>
                <c:formatCode>General</c:formatCode>
                <c:ptCount val="4"/>
                <c:pt idx="2" formatCode="#,##0">
                  <c:v>1011.5104856502257</c:v>
                </c:pt>
              </c:numCache>
            </c:numRef>
          </c:val>
        </c:ser>
        <c:ser>
          <c:idx val="13"/>
          <c:order val="13"/>
          <c:tx>
            <c:strRef>
              <c:f xml:space="preserve">'[Graphiques et données source.xlsx]Resultats_Domaines_Spheres'!$C$18</c:f>
              <c:strCache>
                <c:ptCount val="1"/>
                <c:pt idx="0">
                  <c:v xml:space="preserve">Mobilité pendulaire - Voiture</c:v>
                </c:pt>
              </c:strCache>
            </c:strRef>
          </c:tx>
          <c:spPr bwMode="auto">
            <a:prstGeom prst="rect">
              <a:avLst/>
            </a:prstGeom>
            <a:solidFill>
              <a:srgbClr val="00A0D6"/>
            </a:solidFill>
            <a:ln>
              <a:solidFill>
                <a:schemeClr val="tx1"/>
              </a:solidFill>
            </a:ln>
            <a:effectLst/>
          </c:spPr>
          <c:invertIfNegative val="0"/>
          <c:dLbls>
            <c:dLbl>
              <c:idx val="2"/>
              <c:layout/>
              <c:showBubbleSize val="0"/>
              <c:showCatName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1">
                  <a:noAutofit/>
                </a:bodyPr>
                <a:lstStyle/>
                <a:p>
                  <a:pPr>
                    <a:defRPr sz="1400" b="0" i="0" u="none" strike="noStrike">
                      <a:solidFill>
                        <a:schemeClr val="bg1"/>
                      </a:solidFill>
                      <a:latin typeface="+mn-lt"/>
                      <a:ea typeface="+mn-ea"/>
                      <a:cs typeface="+mn-cs"/>
                    </a:defRPr>
                  </a:pPr>
                  <a:endParaRPr/>
                </a:p>
              </c:txPr>
            </c:dLbl>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1">
                <a:spAutoFit/>
              </a:bodyPr>
              <a:lstStyle/>
              <a:p>
                <a:pPr>
                  <a:defRPr sz="1400" b="0" i="0" u="none" strike="noStrike">
                    <a:solidFill>
                      <a:schemeClr val="bg1"/>
                    </a:solidFill>
                    <a:latin typeface="+mn-lt"/>
                    <a:ea typeface="+mn-ea"/>
                    <a:cs typeface="+mn-cs"/>
                  </a:defRPr>
                </a:pPr>
                <a:endParaRPr/>
              </a:p>
            </c:txPr>
          </c:dLbls>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[1]Resultats_Domaines_Spheres!$E$18:$H$18</c:f>
              <c:numCache>
                <c:formatCode>General</c:formatCode>
                <c:ptCount val="4"/>
                <c:pt idx="2" formatCode="#,##0">
                  <c:v>3989.075355017169</c:v>
                </c:pt>
              </c:numCache>
            </c:numRef>
          </c:val>
        </c:ser>
        <c:ser>
          <c:idx val="14"/>
          <c:order val="14"/>
          <c:tx>
            <c:strRef>
              <c:f xml:space="preserve">'[Graphiques et données source.xlsx]Resultats_Domaines_Spheres'!$C$19</c:f>
              <c:strCache>
                <c:ptCount val="1"/>
                <c:pt idx="0">
                  <c:v xml:space="preserve">Mobilité pendulaire - Autre</c:v>
                </c:pt>
              </c:strCache>
            </c:strRef>
          </c:tx>
          <c:spPr bwMode="auto">
            <a:prstGeom prst="rect">
              <a:avLst/>
            </a:prstGeom>
            <a:solidFill>
              <a:srgbClr val="00A0D6"/>
            </a:solidFill>
            <a:ln>
              <a:solidFill>
                <a:schemeClr val="tx1"/>
              </a:solidFill>
            </a:ln>
            <a:effectLst/>
          </c:spPr>
          <c:invertIfNegative val="0"/>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[1]Resultats_Domaines_Spheres!$E$19:$H$19</c:f>
              <c:numCache>
                <c:formatCode>General</c:formatCode>
                <c:ptCount val="4"/>
                <c:pt idx="2" formatCode="#,##0">
                  <c:v>1369.534401419654</c:v>
                </c:pt>
              </c:numCache>
            </c:numRef>
          </c:val>
        </c:ser>
        <c:ser>
          <c:idx val="22"/>
          <c:order val="15"/>
          <c:tx>
            <c:strRef>
              <c:f xml:space="preserve">'[Graphiques et données source.xlsx]Resultats_Domaines_Spheres'!$C$20</c:f>
              <c:strCache>
                <c:ptCount val="1"/>
                <c:pt idx="0">
                  <c:v xml:space="preserve">Matériel informatique et électronique</c:v>
                </c:pt>
              </c:strCache>
            </c:strRef>
          </c:tx>
          <c:spPr bwMode="auto">
            <a:prstGeom prst="rect">
              <a:avLst/>
            </a:prstGeom>
            <a:solidFill>
              <a:srgbClr val="35AAA9"/>
            </a:solidFill>
            <a:ln>
              <a:solidFill>
                <a:sysClr val="windowText" lastClr="000000"/>
              </a:solidFill>
            </a:ln>
            <a:effectLst/>
          </c:spPr>
          <c:invertIfNegative val="0"/>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[1]Resultats_Domaines_Spheres!$E$20:$H$20</c:f>
              <c:numCache>
                <c:formatCode>General</c:formatCode>
                <c:ptCount val="4"/>
                <c:pt idx="3" formatCode="#,##0">
                  <c:v>1635.8263054592485</c:v>
                </c:pt>
              </c:numCache>
            </c:numRef>
          </c:val>
        </c:ser>
        <c:ser>
          <c:idx val="15"/>
          <c:order val="16"/>
          <c:tx>
            <c:strRef>
              <c:f xml:space="preserve">'[Graphiques et données source.xlsx]Resultats_Domaines_Spheres'!$C$21</c:f>
              <c:strCache>
                <c:ptCount val="1"/>
                <c:pt idx="0">
                  <c:v xml:space="preserve">Ordinateurs des étudiant.e.s</c:v>
                </c:pt>
              </c:strCache>
            </c:strRef>
          </c:tx>
          <c:spPr bwMode="auto">
            <a:prstGeom prst="rect">
              <a:avLst/>
            </a:prstGeom>
            <a:solidFill>
              <a:srgbClr val="405694"/>
            </a:solidFill>
            <a:ln>
              <a:solidFill>
                <a:sysClr val="windowText" lastClr="000000"/>
              </a:solidFill>
            </a:ln>
            <a:effectLst/>
          </c:spPr>
          <c:invertIfNegative val="0"/>
          <c:dPt>
            <c:idx val="3"/>
            <c:invertIfNegative val="0"/>
            <c:bubble3D val="0"/>
            <c:spPr bwMode="auto">
              <a:prstGeom prst="rect">
                <a:avLst/>
              </a:prstGeom>
              <a:solidFill>
                <a:srgbClr val="405694"/>
              </a:solidFill>
              <a:ln>
                <a:solidFill>
                  <a:sysClr val="windowText" lastClr="000000"/>
                </a:solidFill>
              </a:ln>
              <a:effectLst/>
            </c:spPr>
          </c:dPt>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[1]Resultats_Domaines_Spheres!$E$21:$H$21</c:f>
              <c:numCache>
                <c:formatCode>General</c:formatCode>
                <c:ptCount val="4"/>
                <c:pt idx="3" formatCode="#,##0">
                  <c:v>698.7943903335034</c:v>
                </c:pt>
              </c:numCache>
            </c:numRef>
          </c:val>
        </c:ser>
        <c:ser>
          <c:idx val="16"/>
          <c:order val="17"/>
          <c:tx>
            <c:strRef>
              <c:f xml:space="preserve">'[Graphiques et données source.xlsx]Resultats_Domaines_Spheres'!$C$22</c:f>
              <c:strCache>
                <c:ptCount val="1"/>
                <c:pt idx="0">
                  <c:v xml:space="preserve">Matériel et ressources de laboratoire</c:v>
                </c:pt>
              </c:strCache>
            </c:strRef>
          </c:tx>
          <c:spPr bwMode="auto">
            <a:prstGeom prst="rect">
              <a:avLst/>
            </a:prstGeom>
            <a:solidFill>
              <a:srgbClr val="34AAA9"/>
            </a:solidFill>
            <a:ln>
              <a:solidFill>
                <a:sysClr val="windowText" lastClr="000000"/>
              </a:solidFill>
            </a:ln>
            <a:effectLst/>
          </c:spPr>
          <c:invertIfNegative val="0"/>
          <c:dLbls>
            <c:dLbl>
              <c:idx val="3"/>
              <c:layout/>
              <c:showBubbleSize val="0"/>
              <c:showCatName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noAutofit/>
                </a:bodyPr>
                <a:lstStyle/>
                <a:p>
                  <a:pPr algn="ctr">
                    <a:defRPr lang="en-US" sz="1400" b="0" i="0" u="none" strike="noStrike">
                      <a:solidFill>
                        <a:schemeClr val="bg1"/>
                      </a:solidFill>
                      <a:latin typeface="+mn-lt"/>
                      <a:ea typeface="+mn-ea"/>
                      <a:cs typeface="+mn-cs"/>
                    </a:defRPr>
                  </a:pPr>
                  <a:endParaRPr/>
                </a:p>
              </c:txPr>
            </c:dLbl>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[1]Resultats_Domaines_Spheres!$E$22:$H$22</c:f>
              <c:numCache>
                <c:formatCode>General</c:formatCode>
                <c:ptCount val="4"/>
                <c:pt idx="3" formatCode="#,##0">
                  <c:v>6373.1174713151195</c:v>
                </c:pt>
              </c:numCache>
            </c:numRef>
          </c:val>
        </c:ser>
        <c:ser>
          <c:idx val="17"/>
          <c:order val="18"/>
          <c:tx>
            <c:strRef>
              <c:f xml:space="preserve">'[Graphiques et données source.xlsx]Resultats_Domaines_Spheres'!$C$23</c:f>
              <c:strCache>
                <c:ptCount val="1"/>
                <c:pt idx="0">
                  <c:v xml:space="preserve">Papier et carton</c:v>
                </c:pt>
              </c:strCache>
            </c:strRef>
          </c:tx>
          <c:spPr bwMode="auto">
            <a:prstGeom prst="rect">
              <a:avLst/>
            </a:prstGeom>
            <a:solidFill>
              <a:srgbClr val="34AAA9"/>
            </a:solidFill>
            <a:ln>
              <a:solidFill>
                <a:sysClr val="windowText" lastClr="000000"/>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[1]Resultats_Domaines_Spheres!$E$23:$H$23</c:f>
              <c:numCache>
                <c:formatCode>General</c:formatCode>
                <c:ptCount val="4"/>
                <c:pt idx="3" formatCode="#,##0">
                  <c:v>420.6332800473749</c:v>
                </c:pt>
              </c:numCache>
            </c:numRef>
          </c:val>
        </c:ser>
        <c:ser>
          <c:idx val="18"/>
          <c:order val="19"/>
          <c:tx>
            <c:strRef>
              <c:f xml:space="preserve">'[Graphiques et données source.xlsx]Resultats_Domaines_Spheres'!$C$24</c:f>
              <c:strCache>
                <c:ptCount val="1"/>
                <c:pt idx="0">
                  <c:v xml:space="preserve">Produits agricoles et outils pour l'entretien d'espaces verts</c:v>
                </c:pt>
              </c:strCache>
            </c:strRef>
          </c:tx>
          <c:spPr bwMode="auto">
            <a:prstGeom prst="rect">
              <a:avLst/>
            </a:prstGeom>
            <a:solidFill>
              <a:srgbClr val="34AAA9"/>
            </a:solidFill>
            <a:ln>
              <a:solidFill>
                <a:schemeClr val="tx1"/>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[1]Resultats_Domaines_Spheres!$E$24:$H$24</c:f>
              <c:numCache>
                <c:formatCode>General</c:formatCode>
                <c:ptCount val="4"/>
                <c:pt idx="3" formatCode="#,##0">
                  <c:v>82.46830471570057</c:v>
                </c:pt>
              </c:numCache>
            </c:numRef>
          </c:val>
        </c:ser>
        <c:ser>
          <c:idx val="19"/>
          <c:order val="20"/>
          <c:tx>
            <c:strRef>
              <c:f xml:space="preserve">'[Graphiques et données source.xlsx]Resultats_Domaines_Spheres'!$C$25</c:f>
              <c:strCache>
                <c:ptCount val="1"/>
                <c:pt idx="0">
                  <c:v>Mobilier</c:v>
                </c:pt>
              </c:strCache>
            </c:strRef>
          </c:tx>
          <c:spPr bwMode="auto">
            <a:prstGeom prst="rect">
              <a:avLst/>
            </a:prstGeom>
            <a:solidFill>
              <a:srgbClr val="34AAA9"/>
            </a:solidFill>
            <a:ln>
              <a:solidFill>
                <a:schemeClr val="tx1"/>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[1]Resultats_Domaines_Spheres!$E$25:$H$25</c:f>
              <c:numCache>
                <c:formatCode>General</c:formatCode>
                <c:ptCount val="4"/>
                <c:pt idx="3" formatCode="#,##0">
                  <c:v>370.7575148752154</c:v>
                </c:pt>
              </c:numCache>
            </c:numRef>
          </c:val>
        </c:ser>
        <c:ser>
          <c:idx val="20"/>
          <c:order val="21"/>
          <c:tx>
            <c:strRef>
              <c:f xml:space="preserve">'[Graphiques et données source.xlsx]Resultats_Domaines_Spheres'!$C$26</c:f>
              <c:strCache>
                <c:ptCount val="1"/>
                <c:pt idx="0">
                  <c:v xml:space="preserve">Matériel de bureau</c:v>
                </c:pt>
              </c:strCache>
            </c:strRef>
          </c:tx>
          <c:spPr bwMode="auto">
            <a:prstGeom prst="rect">
              <a:avLst/>
            </a:prstGeom>
            <a:solidFill>
              <a:srgbClr val="34AAA9"/>
            </a:solidFill>
            <a:ln>
              <a:solidFill>
                <a:schemeClr val="tx1"/>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[1]Resultats_Domaines_Spheres!$E$26:$H$26</c:f>
              <c:numCache>
                <c:formatCode>General</c:formatCode>
                <c:ptCount val="4"/>
                <c:pt idx="3" formatCode="#,##0">
                  <c:v>16.249225411483255</c:v>
                </c:pt>
              </c:numCache>
            </c:numRef>
          </c:val>
        </c:ser>
        <c:ser>
          <c:idx val="21"/>
          <c:order val="22"/>
          <c:tx>
            <c:strRef>
              <c:f xml:space="preserve">'[Graphiques et données source.xlsx]Resultats_Domaines_Spheres'!$C$27</c:f>
              <c:strCache>
                <c:ptCount val="1"/>
                <c:pt idx="0">
                  <c:v>Autres</c:v>
                </c:pt>
              </c:strCache>
            </c:strRef>
          </c:tx>
          <c:spPr bwMode="auto">
            <a:prstGeom prst="rect">
              <a:avLst/>
            </a:prstGeom>
            <a:solidFill>
              <a:srgbClr val="34AAA9"/>
            </a:solidFill>
            <a:ln>
              <a:solidFill>
                <a:sysClr val="windowText" lastClr="000000"/>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[1]Resultats_Domaines_Spheres!$E$27:$H$27</c:f>
              <c:numCache>
                <c:formatCode>General</c:formatCode>
                <c:ptCount val="4"/>
                <c:pt idx="3" formatCode="#,##0">
                  <c:v>183.3477259033079</c:v>
                </c:pt>
              </c:numCache>
            </c:numRef>
          </c:val>
        </c:ser>
        <c:ser>
          <c:idx val="23"/>
          <c:order val="23"/>
          <c:tx>
            <c:strRef>
              <c:f xml:space="preserve">'[Graphiques et données source.xlsx]Resultats_Domaines_Spheres'!$C$28</c:f>
              <c:strCache>
                <c:ptCount val="1"/>
                <c:pt idx="0">
                  <c:v xml:space="preserve">Élimination des déchets</c:v>
                </c:pt>
              </c:strCache>
            </c:strRef>
          </c:tx>
          <c:spPr bwMode="auto">
            <a:prstGeom prst="rect">
              <a:avLst/>
            </a:prstGeom>
            <a:solidFill>
              <a:srgbClr val="35AAA9"/>
            </a:solidFill>
            <a:ln>
              <a:solidFill>
                <a:schemeClr val="tx1"/>
              </a:solidFill>
            </a:ln>
            <a:effectLst/>
          </c:spPr>
          <c:invertIfNegative val="0"/>
          <c:cat>
            <c:strRef>
              <c:f>[1]Resultats_Domaines_Spheres!$E$4:$H$4</c:f>
              <c:strCache>
                <c:ptCount val="4"/>
                <c:pt idx="0">
                  <c:v>Alimentation</c:v>
                </c:pt>
                <c:pt idx="1">
                  <c:v xml:space="preserve">Bâtiments et espaces verts</c:v>
                </c:pt>
                <c:pt idx="2">
                  <c:v>Mobilté</c:v>
                </c:pt>
                <c:pt idx="3">
                  <c:v xml:space="preserve">Biens de consommation et déchets</c:v>
                </c:pt>
              </c:strCache>
            </c:strRef>
          </c:cat>
          <c:val>
            <c:numRef>
              <c:f>[1]Resultats_Domaines_Spheres!$E$28:$H$28</c:f>
              <c:numCache>
                <c:formatCode>General</c:formatCode>
                <c:ptCount val="4"/>
                <c:pt idx="3" formatCode="#,##0">
                  <c:v>277.21953021492527</c:v>
                </c:pt>
              </c:numCache>
            </c:numRef>
          </c:val>
        </c:ser>
        <c:dLbls>
          <c:showBubbleSize val="0"/>
          <c:showCatName val="0"/>
          <c:showLeaderLines val="0"/>
          <c:showLegendKey val="0"/>
          <c:showPercent val="0"/>
          <c:showSerName val="0"/>
          <c:showVal val="0"/>
        </c:dLbls>
        <c:gapWidth val="18"/>
        <c:overlap val="100"/>
        <c:axId val="800270096"/>
        <c:axId val="800268176"/>
      </c:barChart>
      <c:catAx>
        <c:axId val="800270096"/>
        <c:scaling>
          <c:orientation val="minMax"/>
        </c:scaling>
        <c:delete val="0"/>
        <c:axPos val="b"/>
        <c:numFmt formatCode="General" sourceLinked="1"/>
        <c:majorTickMark val="none"/>
        <c:minorTickMark val="none"/>
        <c:tickLblPos val="nextTo"/>
        <c:spPr bwMode="auto">
          <a:prstGeom prst="rect">
            <a:avLst/>
          </a:prstGeom>
          <a:noFill/>
          <a:ln w="9525" cap="flat" cmpd="sng" algn="ctr">
            <a:solidFill>
              <a:schemeClr val="tx1"/>
            </a:solidFill>
            <a:round/>
          </a:ln>
          <a:effectLst/>
        </c:spPr>
        <c:txPr>
          <a:bodyPr rot="-60000000" spcFirstLastPara="1" vertOverflow="ellipsis" vert="horz" wrap="square" anchor="ctr" anchorCtr="1"/>
          <a:lstStyle/>
          <a:p>
            <a:pPr>
              <a:defRPr sz="1600" b="0" i="0" u="none" strike="noStrike">
                <a:solidFill>
                  <a:schemeClr val="tx1">
                    <a:lumMod val="65000"/>
                    <a:lumOff val="35000"/>
                  </a:schemeClr>
                </a:solidFill>
                <a:latin typeface="+mn-lt"/>
                <a:ea typeface="+mn-ea"/>
                <a:cs typeface="+mn-cs"/>
              </a:defRPr>
            </a:pPr>
            <a:endParaRPr/>
          </a:p>
        </c:txPr>
        <c:crossAx val="800268176"/>
        <c:crosses val="autoZero"/>
        <c:auto val="1"/>
        <c:lblAlgn val="ctr"/>
        <c:lblOffset val="100"/>
        <c:noMultiLvlLbl val="0"/>
      </c:catAx>
      <c:valAx>
        <c:axId val="800268176"/>
        <c:scaling>
          <c:orientation val="minMax"/>
          <c:max val="18000"/>
        </c:scaling>
        <c:delete val="0"/>
        <c:axPos val="l"/>
        <c:title>
          <c:tx>
            <c:rich>
              <a:bodyPr rot="-5400000" spcFirstLastPara="1" vertOverflow="ellipsis" vert="horz" wrap="square" anchor="ctr" anchorCtr="1"/>
              <a:lstStyle/>
              <a:p>
                <a:pPr>
                  <a:defRPr sz="1600" b="0" i="0" u="none" strike="noStrike">
                    <a:solidFill>
                      <a:schemeClr val="tx1">
                        <a:lumMod val="65000"/>
                        <a:lumOff val="35000"/>
                      </a:schemeClr>
                    </a:solidFill>
                    <a:latin typeface="+mn-lt"/>
                    <a:ea typeface="+mn-ea"/>
                    <a:cs typeface="+mn-cs"/>
                  </a:defRPr>
                </a:pPr>
                <a:r>
                  <a:rPr lang="fr-CH" sz="1600" b="0" i="0" u="none" strike="noStrike">
                    <a:solidFill>
                      <a:sysClr val="windowText" lastClr="000000">
                        <a:lumMod val="65000"/>
                        <a:lumOff val="35000"/>
                      </a:sysClr>
                    </a:solidFill>
                  </a:rPr>
                  <a:t>tonnes de CO2-eq./an</a:t>
                </a:r>
                <a:endParaRPr/>
              </a:p>
            </c:rich>
          </c:tx>
          <c:layout>
            <c:manualLayout>
              <c:xMode val="edge"/>
              <c:yMode val="edge"/>
              <c:x val="0.022854845526727983"/>
              <c:y val="0.29830561023622049"/>
            </c:manualLayout>
          </c:layout>
          <c:overlay val="0"/>
          <c:spPr bwMode="auto">
            <a:prstGeom prst="rect">
              <a:avLst/>
            </a:prstGeom>
            <a:noFill/>
            <a:ln>
              <a:noFill/>
            </a:ln>
            <a:effectLst/>
          </c:spPr>
          <c:txPr>
            <a:bodyPr rot="-5400000" spcFirstLastPara="1" vertOverflow="ellipsis" vert="horz" wrap="square" anchor="ctr" anchorCtr="1"/>
            <a:lstStyle/>
            <a:p>
              <a:pPr>
                <a:defRPr sz="1600" b="0" i="0" u="none" strike="noStrike">
                  <a:solidFill>
                    <a:schemeClr val="tx1">
                      <a:lumMod val="65000"/>
                      <a:lumOff val="35000"/>
                    </a:schemeClr>
                  </a:solidFill>
                  <a:latin typeface="+mn-lt"/>
                  <a:ea typeface="+mn-ea"/>
                  <a:cs typeface="+mn-cs"/>
                </a:defRPr>
              </a:pPr>
              <a:endParaRPr/>
            </a:p>
          </c:txPr>
        </c:title>
        <c:numFmt formatCode="#,##0" sourceLinked="1"/>
        <c:majorTickMark val="none"/>
        <c:minorTickMark val="none"/>
        <c:tickLblPos val="nextTo"/>
        <c:spPr bwMode="auto">
          <a:prstGeom prst="rect">
            <a:avLst/>
          </a:prstGeom>
          <a:noFill/>
          <a:ln>
            <a:noFill/>
          </a:ln>
          <a:effectLst/>
        </c:spPr>
        <c:txPr>
          <a:bodyPr rot="-60000000" spcFirstLastPara="1" vertOverflow="ellipsis" vert="horz" wrap="square" anchor="ctr" anchorCtr="1"/>
          <a:lstStyle/>
          <a:p>
            <a:pPr>
              <a:defRPr sz="1600" b="0" i="0" u="none" strike="noStrike">
                <a:solidFill>
                  <a:schemeClr val="tx1">
                    <a:lumMod val="65000"/>
                    <a:lumOff val="35000"/>
                  </a:schemeClr>
                </a:solidFill>
                <a:latin typeface="+mn-lt"/>
                <a:ea typeface="+mn-ea"/>
                <a:cs typeface="+mn-cs"/>
              </a:defRPr>
            </a:pPr>
            <a:endParaRPr/>
          </a:p>
        </c:txPr>
        <c:crossAx val="800270096"/>
        <c:crosses val="autoZero"/>
        <c:crossBetween val="between"/>
      </c:valAx>
      <c:spPr bwMode="auto">
        <a:prstGeom prst="rect">
          <a:avLst/>
        </a:prstGeom>
        <a:noFill/>
        <a:ln w="25400">
          <a:noFill/>
        </a:ln>
        <a:effectLst/>
      </c:spPr>
    </c:plotArea>
    <c:plotVisOnly val="1"/>
    <c:dispBlanksAs val="gap"/>
    <c:showDLblsOverMax val="0"/>
  </c:chart>
  <c:spPr bwMode="auto">
    <a:xfrm>
      <a:off x="0" y="307273"/>
      <a:ext cx="15098337" cy="7276737"/>
    </a:xfrm>
    <a:prstGeom prst="rect">
      <a:avLst/>
    </a:prstGeom>
    <a:noFill/>
    <a:ln w="9525" cap="flat" cmpd="sng" algn="ctr">
      <a:noFill/>
      <a:round/>
    </a:ln>
    <a:effectLst/>
  </c:spPr>
  <c:txPr>
    <a:bodyPr/>
    <a:lstStyle/>
    <a:p>
      <a:pPr>
        <a:defRPr/>
      </a:pPr>
      <a:endParaRPr/>
    </a:p>
  </c:txPr>
  <c:externalData r:id="rId4">
    <c:autoUpdate val="0"/>
  </c:externalData>
  <c:userShapes xmlns:c="http://schemas.openxmlformats.org/drawingml/2006/chart" xmlns:a="http://schemas.openxmlformats.org/drawingml/2006/main" xmlns:r="http://schemas.openxmlformats.org/officeDocument/2006/relationships" xmlns:mc="http://schemas.openxmlformats.org/markup-compatibility/2006" xmlns:c14="http://schemas.microsoft.com/office/drawing/2007/8/2/chart" r:id="rId1"/>
</c:chartSpace>
</file>

<file path=ppt/charts/chart3.xml><?xml version="1.0" encoding="utf-8"?>
<c:chartSpace xmlns:c="http://schemas.openxmlformats.org/drawingml/2006/chart" xmlns:a="http://schemas.openxmlformats.org/drawingml/2006/main" xmlns:r="http://schemas.openxmlformats.org/officeDocument/2006/relationships" xmlns:mc="http://schemas.openxmlformats.org/markup-compatibility/2006" xmlns:c14="http://schemas.microsoft.com/office/drawing/2007/8/2/chart" xmlns:c16r2="http://schemas.microsoft.com/office/drawing/2015/06/chart">
  <c:date1904 val="0"/>
  <c:lang val="en-GB"/>
  <c:roundedCorners val="0"/>
  <mc:AlternateContent>
    <mc:Choice Requires="c14">
      <c14:style val="102"/>
    </mc:Choice>
    <mc:Fallback>
      <c:style val="2"/>
    </mc:Fallback>
  </mc:AlternateContent>
  <c:chart>
    <c:autoTitleDeleted val="1"/>
    <c:plotArea>
      <c:layout>
        <c:manualLayout>
          <c:layoutTarget val="inner"/>
          <c:xMode val="edge"/>
          <c:yMode val="edge"/>
          <c:x val="0.12436135884125579"/>
          <c:y val="0.13215704970472442"/>
          <c:w val="0.8403336249209149"/>
          <c:h val="0.6731725721784777"/>
        </c:manualLayout>
      </c:layout>
      <c:barChart>
        <c:barDir val="col"/>
        <c:grouping val="stacked"/>
        <c:varyColors val="0"/>
        <c:ser>
          <c:idx val="0"/>
          <c:order val="0"/>
          <c:tx>
            <c:strRef>
              <c:f xml:space="preserve">'[Graphiques et données source.xlsx]Resultats_Domaines_Spheres'!$C$5</c:f>
              <c:strCache>
                <c:ptCount val="1"/>
                <c:pt idx="0">
                  <c:v>Viandes</c:v>
                </c:pt>
              </c:strCache>
            </c:strRef>
          </c:tx>
          <c:spPr bwMode="auto">
            <a:prstGeom prst="rect">
              <a:avLst/>
            </a:prstGeom>
            <a:noFill/>
            <a:ln>
              <a:solidFill>
                <a:sysClr val="windowText" lastClr="000000"/>
              </a:solidFill>
            </a:ln>
            <a:effectLst/>
          </c:spPr>
          <c:invertIfNegative val="0"/>
          <c:dPt>
            <c:idx val="0"/>
            <c:invertIfNegative val="0"/>
            <c:bubble3D val="0"/>
            <c:spPr bwMode="auto">
              <a:prstGeom prst="rect">
                <a:avLst/>
              </a:prstGeom>
              <a:noFill/>
              <a:ln>
                <a:solidFill>
                  <a:sysClr val="windowText" lastClr="000000"/>
                </a:solidFill>
              </a:ln>
              <a:effectLst/>
            </c:spPr>
          </c:dPt>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source.xlsx]Resultats_Domaines_Spheres'!$J$5:$M$5</c:f>
              <c:numCache>
                <c:formatCode>General</c:formatCode>
                <c:ptCount val="4"/>
                <c:pt idx="0" formatCode="#,##0.00">
                  <c:v>0.2822936894960061</c:v>
                </c:pt>
              </c:numCache>
            </c:numRef>
          </c:val>
        </c:ser>
        <c:ser>
          <c:idx val="1"/>
          <c:order val="1"/>
          <c:tx>
            <c:strRef>
              <c:f xml:space="preserve">'[Graphiques et données source.xlsx]Resultats_Domaines_Spheres'!$C$6</c:f>
              <c:strCache>
                <c:ptCount val="1"/>
                <c:pt idx="0">
                  <c:v xml:space="preserve">Produits laitiers et œufs</c:v>
                </c:pt>
              </c:strCache>
            </c:strRef>
          </c:tx>
          <c:spPr bwMode="auto">
            <a:prstGeom prst="rect">
              <a:avLst/>
            </a:prstGeom>
            <a:noFill/>
            <a:ln>
              <a:solidFill>
                <a:schemeClr val="tx1"/>
              </a:solidFill>
            </a:ln>
            <a:effectLst/>
          </c:spPr>
          <c:invertIfNegative val="0"/>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source.xlsx]Resultats_Domaines_Spheres'!$J$6:$M$6</c:f>
              <c:numCache>
                <c:formatCode>General</c:formatCode>
                <c:ptCount val="4"/>
                <c:pt idx="0" formatCode="#,##0.00">
                  <c:v>0.0967429920400506</c:v>
                </c:pt>
              </c:numCache>
            </c:numRef>
          </c:val>
        </c:ser>
        <c:ser>
          <c:idx val="4"/>
          <c:order val="2"/>
          <c:tx>
            <c:strRef>
              <c:f xml:space="preserve">'[Graphiques et données source.xlsx]Resultats_Domaines_Spheres'!$C$7</c:f>
              <c:strCache>
                <c:ptCount val="1"/>
                <c:pt idx="0">
                  <c:v>Poissons</c:v>
                </c:pt>
              </c:strCache>
            </c:strRef>
          </c:tx>
          <c:spPr bwMode="auto">
            <a:prstGeom prst="rect">
              <a:avLst/>
            </a:prstGeom>
            <a:noFill/>
            <a:ln>
              <a:solidFill>
                <a:schemeClr val="tx1"/>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source.xlsx]Resultats_Domaines_Spheres'!$J$7:$M$7</c:f>
              <c:numCache>
                <c:formatCode>General</c:formatCode>
                <c:ptCount val="4"/>
                <c:pt idx="0" formatCode="#,##0.00">
                  <c:v>0.005775112138649067</c:v>
                </c:pt>
              </c:numCache>
            </c:numRef>
          </c:val>
        </c:ser>
        <c:ser>
          <c:idx val="3"/>
          <c:order val="3"/>
          <c:tx>
            <c:strRef>
              <c:f xml:space="preserve">'[Graphiques et données source.xlsx]Resultats_Domaines_Spheres'!$C$8</c:f>
              <c:strCache>
                <c:ptCount val="1"/>
                <c:pt idx="0">
                  <c:v xml:space="preserve">Céréales et pommes de terre</c:v>
                </c:pt>
              </c:strCache>
            </c:strRef>
          </c:tx>
          <c:spPr bwMode="auto">
            <a:prstGeom prst="rect">
              <a:avLst/>
            </a:prstGeom>
            <a:noFill/>
            <a:ln>
              <a:solidFill>
                <a:schemeClr val="tx1"/>
              </a:solidFill>
            </a:ln>
            <a:effectLst/>
          </c:spPr>
          <c:invertIfNegative val="0"/>
          <c:dPt>
            <c:idx val="0"/>
            <c:invertIfNegative val="0"/>
            <c:bubble3D val="0"/>
            <c:spPr bwMode="auto">
              <a:prstGeom prst="rect">
                <a:avLst/>
              </a:prstGeom>
              <a:noFill/>
              <a:ln>
                <a:solidFill>
                  <a:schemeClr val="tx1"/>
                </a:solidFill>
              </a:ln>
              <a:effectLst/>
            </c:spPr>
          </c:dPt>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source.xlsx]Resultats_Domaines_Spheres'!$J$8:$M$8</c:f>
              <c:numCache>
                <c:formatCode>General</c:formatCode>
                <c:ptCount val="4"/>
                <c:pt idx="0" formatCode="#,##0.00">
                  <c:v>0.03213752673056204</c:v>
                </c:pt>
              </c:numCache>
            </c:numRef>
          </c:val>
        </c:ser>
        <c:ser>
          <c:idx val="2"/>
          <c:order val="4"/>
          <c:tx>
            <c:strRef>
              <c:f xml:space="preserve">'[Graphiques et données source.xlsx]Resultats_Domaines_Spheres'!$C$9</c:f>
              <c:strCache>
                <c:ptCount val="1"/>
                <c:pt idx="0">
                  <c:v xml:space="preserve">Fruits et légumes</c:v>
                </c:pt>
              </c:strCache>
            </c:strRef>
          </c:tx>
          <c:spPr bwMode="auto">
            <a:prstGeom prst="rect">
              <a:avLst/>
            </a:prstGeom>
            <a:noFill/>
            <a:ln>
              <a:solidFill>
                <a:schemeClr val="tx1"/>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source.xlsx]Resultats_Domaines_Spheres'!$J$9:$M$9</c:f>
              <c:numCache>
                <c:formatCode>General</c:formatCode>
                <c:ptCount val="4"/>
                <c:pt idx="0" formatCode="#,##0.00">
                  <c:v>0.02364386990895741</c:v>
                </c:pt>
              </c:numCache>
            </c:numRef>
          </c:val>
        </c:ser>
        <c:ser>
          <c:idx val="5"/>
          <c:order val="5"/>
          <c:tx>
            <c:strRef>
              <c:f xml:space="preserve">'[Graphiques et données source.xlsx]Resultats_Domaines_Spheres'!$C$10</c:f>
              <c:strCache>
                <c:ptCount val="1"/>
                <c:pt idx="0">
                  <c:v xml:space="preserve">Noix et matières grasses</c:v>
                </c:pt>
              </c:strCache>
            </c:strRef>
          </c:tx>
          <c:spPr bwMode="auto">
            <a:prstGeom prst="rect">
              <a:avLst/>
            </a:prstGeom>
            <a:noFill/>
            <a:ln>
              <a:solidFill>
                <a:schemeClr val="tx1"/>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source.xlsx]Resultats_Domaines_Spheres'!$J$10:$M$10</c:f>
              <c:numCache>
                <c:formatCode>General</c:formatCode>
                <c:ptCount val="4"/>
                <c:pt idx="0" formatCode="#,##0.00">
                  <c:v>0.021435186920790505</c:v>
                </c:pt>
              </c:numCache>
            </c:numRef>
          </c:val>
        </c:ser>
        <c:ser>
          <c:idx val="6"/>
          <c:order val="6"/>
          <c:tx>
            <c:strRef>
              <c:f xml:space="preserve">'[Graphiques et données source.xlsx]Resultats_Domaines_Spheres'!$C$11</c:f>
              <c:strCache>
                <c:ptCount val="1"/>
                <c:pt idx="0">
                  <c:v>Autres</c:v>
                </c:pt>
              </c:strCache>
            </c:strRef>
          </c:tx>
          <c:spPr bwMode="auto">
            <a:prstGeom prst="rect">
              <a:avLst/>
            </a:prstGeom>
            <a:noFill/>
            <a:ln>
              <a:solidFill>
                <a:schemeClr val="tx1"/>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source.xlsx]Resultats_Domaines_Spheres'!$J$11:$M$11</c:f>
              <c:numCache>
                <c:formatCode>General</c:formatCode>
                <c:ptCount val="4"/>
                <c:pt idx="0" formatCode="#,##0.00">
                  <c:v>0.015755488137231547</c:v>
                </c:pt>
              </c:numCache>
            </c:numRef>
          </c:val>
        </c:ser>
        <c:ser>
          <c:idx val="7"/>
          <c:order val="7"/>
          <c:tx>
            <c:strRef>
              <c:f xml:space="preserve">'[Graphiques et données source.xlsx]Resultats_Domaines_Spheres'!$C$12</c:f>
              <c:strCache>
                <c:ptCount val="1"/>
                <c:pt idx="0">
                  <c:v>Electricité</c:v>
                </c:pt>
              </c:strCache>
            </c:strRef>
          </c:tx>
          <c:spPr bwMode="auto">
            <a:prstGeom prst="rect">
              <a:avLst/>
            </a:prstGeom>
            <a:solidFill>
              <a:srgbClr val="34AAA9"/>
            </a:solidFill>
            <a:ln>
              <a:solidFill>
                <a:schemeClr val="tx1"/>
              </a:solidFill>
              <a:bevel/>
            </a:ln>
            <a:effectLst/>
          </c:spPr>
          <c:invertIfNegative val="0"/>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source.xlsx]Resultats_Domaines_Spheres'!$J$12:$M$12</c:f>
              <c:numCache>
                <c:formatCode>#,##0.00</c:formatCode>
                <c:ptCount val="4"/>
                <c:pt idx="1">
                  <c:v>0.2420506675416293</c:v>
                </c:pt>
              </c:numCache>
            </c:numRef>
          </c:val>
        </c:ser>
        <c:ser>
          <c:idx val="8"/>
          <c:order val="8"/>
          <c:tx>
            <c:strRef>
              <c:f xml:space="preserve">'[Graphiques et données source.xlsx]Resultats_Domaines_Spheres'!$C$13</c:f>
              <c:strCache>
                <c:ptCount val="1"/>
                <c:pt idx="0">
                  <c:v xml:space="preserve">Chauffage et refroidissement</c:v>
                </c:pt>
              </c:strCache>
            </c:strRef>
          </c:tx>
          <c:spPr bwMode="auto">
            <a:prstGeom prst="rect">
              <a:avLst/>
            </a:prstGeom>
            <a:solidFill>
              <a:srgbClr val="35AAA9"/>
            </a:solidFill>
            <a:ln>
              <a:solidFill>
                <a:schemeClr val="tx1"/>
              </a:solidFill>
            </a:ln>
            <a:effectLst/>
          </c:spPr>
          <c:invertIfNegative val="0"/>
          <c:dPt>
            <c:idx val="1"/>
            <c:invertIfNegative val="0"/>
            <c:bubble3D val="0"/>
            <c:spPr bwMode="auto">
              <a:prstGeom prst="rect">
                <a:avLst/>
              </a:prstGeom>
              <a:solidFill>
                <a:srgbClr val="35AAA9"/>
              </a:solidFill>
              <a:ln>
                <a:solidFill>
                  <a:schemeClr val="tx1"/>
                </a:solidFill>
              </a:ln>
              <a:effectLst/>
            </c:spPr>
          </c:dPt>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source.xlsx]Resultats_Domaines_Spheres'!$J$13:$M$13</c:f>
              <c:numCache>
                <c:formatCode>#,##0.00</c:formatCode>
                <c:ptCount val="4"/>
                <c:pt idx="1">
                  <c:v>0.1492489658845098</c:v>
                </c:pt>
              </c:numCache>
            </c:numRef>
          </c:val>
        </c:ser>
        <c:ser>
          <c:idx val="9"/>
          <c:order val="9"/>
          <c:tx>
            <c:strRef>
              <c:f xml:space="preserve">'[Graphiques et données source.xlsx]Resultats_Domaines_Spheres'!$C$14</c:f>
              <c:strCache>
                <c:ptCount val="1"/>
                <c:pt idx="0">
                  <c:v xml:space="preserve">Matériaux de construction</c:v>
                </c:pt>
              </c:strCache>
            </c:strRef>
          </c:tx>
          <c:spPr bwMode="auto">
            <a:prstGeom prst="rect">
              <a:avLst/>
            </a:prstGeom>
            <a:solidFill>
              <a:srgbClr val="00A0D6"/>
            </a:solidFill>
            <a:ln>
              <a:solidFill>
                <a:schemeClr val="tx1"/>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source.xlsx]Resultats_Domaines_Spheres'!$J$14:$M$14</c:f>
              <c:numCache>
                <c:formatCode>#,##0.00</c:formatCode>
                <c:ptCount val="4"/>
                <c:pt idx="1">
                  <c:v>0.05515442897857589</c:v>
                </c:pt>
              </c:numCache>
            </c:numRef>
          </c:val>
        </c:ser>
        <c:ser>
          <c:idx val="10"/>
          <c:order val="10"/>
          <c:tx>
            <c:strRef>
              <c:f xml:space="preserve">'[Graphiques et données source.xlsx]Resultats_Domaines_Spheres'!$C$15</c:f>
              <c:strCache>
                <c:ptCount val="1"/>
                <c:pt idx="0">
                  <c:v xml:space="preserve">Consommation d'eau</c:v>
                </c:pt>
              </c:strCache>
            </c:strRef>
          </c:tx>
          <c:spPr bwMode="auto">
            <a:prstGeom prst="rect">
              <a:avLst/>
            </a:prstGeom>
            <a:solidFill>
              <a:srgbClr val="34AAA9"/>
            </a:solidFill>
            <a:ln>
              <a:solidFill>
                <a:schemeClr val="tx1"/>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source.xlsx]Resultats_Domaines_Spheres'!$J$15:$M$15</c:f>
              <c:numCache>
                <c:formatCode>#,##0.00</c:formatCode>
                <c:ptCount val="4"/>
                <c:pt idx="1">
                  <c:v>0.00043788054555141196</c:v>
                </c:pt>
              </c:numCache>
            </c:numRef>
          </c:val>
        </c:ser>
        <c:ser>
          <c:idx val="11"/>
          <c:order val="11"/>
          <c:tx>
            <c:strRef>
              <c:f xml:space="preserve">'[Graphiques et données source.xlsx]Resultats_Domaines_Spheres'!$C$16</c:f>
              <c:strCache>
                <c:ptCount val="1"/>
                <c:pt idx="0">
                  <c:v xml:space="preserve">Mobilité professionnelle - Avion</c:v>
                </c:pt>
              </c:strCache>
            </c:strRef>
          </c:tx>
          <c:spPr bwMode="auto">
            <a:prstGeom prst="rect">
              <a:avLst/>
            </a:prstGeom>
            <a:solidFill>
              <a:srgbClr val="34AAA9"/>
            </a:solidFill>
            <a:ln>
              <a:solidFill>
                <a:schemeClr val="tx1"/>
              </a:solidFill>
            </a:ln>
            <a:effectLst/>
          </c:spPr>
          <c:invertIfNegative val="0"/>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source.xlsx]Resultats_Domaines_Spheres'!$J$16:$M$16</c:f>
              <c:numCache>
                <c:formatCode>General</c:formatCode>
                <c:ptCount val="4"/>
                <c:pt idx="2" formatCode="#,##0.00">
                  <c:v>0.1251932007238163</c:v>
                </c:pt>
              </c:numCache>
            </c:numRef>
          </c:val>
        </c:ser>
        <c:ser>
          <c:idx val="12"/>
          <c:order val="12"/>
          <c:tx>
            <c:strRef>
              <c:f xml:space="preserve">'[Graphiques et données source.xlsx]Resultats_Domaines_Spheres'!$C$17</c:f>
              <c:strCache>
                <c:ptCount val="1"/>
                <c:pt idx="0">
                  <c:v xml:space="preserve">Mobilité professionnelle - Autres</c:v>
                </c:pt>
              </c:strCache>
            </c:strRef>
          </c:tx>
          <c:spPr bwMode="auto">
            <a:prstGeom prst="rect">
              <a:avLst/>
            </a:prstGeom>
            <a:solidFill>
              <a:srgbClr val="34AAA9"/>
            </a:solidFill>
            <a:ln>
              <a:solidFill>
                <a:schemeClr val="tx1"/>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source.xlsx]Resultats_Domaines_Spheres'!$J$17:$M$17</c:f>
              <c:numCache>
                <c:formatCode>General</c:formatCode>
                <c:ptCount val="4"/>
                <c:pt idx="2" formatCode="#,##0.00">
                  <c:v>0.05554439551661977</c:v>
                </c:pt>
              </c:numCache>
            </c:numRef>
          </c:val>
        </c:ser>
        <c:ser>
          <c:idx val="13"/>
          <c:order val="13"/>
          <c:tx>
            <c:strRef>
              <c:f xml:space="preserve">'[Graphiques et données source.xlsx]Resultats_Domaines_Spheres'!$C$18</c:f>
              <c:strCache>
                <c:ptCount val="1"/>
                <c:pt idx="0">
                  <c:v xml:space="preserve">Mobilité pendulaire - Voiture</c:v>
                </c:pt>
              </c:strCache>
            </c:strRef>
          </c:tx>
          <c:spPr bwMode="auto">
            <a:prstGeom prst="rect">
              <a:avLst/>
            </a:prstGeom>
            <a:solidFill>
              <a:srgbClr val="00A0D6"/>
            </a:solidFill>
            <a:ln>
              <a:solidFill>
                <a:schemeClr val="tx1"/>
              </a:solidFill>
            </a:ln>
            <a:effectLst/>
          </c:spPr>
          <c:invertIfNegative val="0"/>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1">
                <a:spAutoFit/>
              </a:bodyPr>
              <a:lstStyle/>
              <a:p>
                <a:pPr>
                  <a:defRPr sz="1400" b="0" i="0" u="none" strike="noStrike">
                    <a:solidFill>
                      <a:schemeClr val="bg1"/>
                    </a:solidFill>
                    <a:latin typeface="+mn-lt"/>
                    <a:ea typeface="+mn-ea"/>
                    <a:cs typeface="+mn-cs"/>
                  </a:defRPr>
                </a:pPr>
                <a:endParaRPr/>
              </a:p>
            </c:txPr>
          </c:dLbls>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source.xlsx]Resultats_Domaines_Spheres'!$J$18:$M$18</c:f>
              <c:numCache>
                <c:formatCode>General</c:formatCode>
                <c:ptCount val="4"/>
                <c:pt idx="2" formatCode="#,##0.00">
                  <c:v>0.21528114170146126</c:v>
                </c:pt>
              </c:numCache>
            </c:numRef>
          </c:val>
        </c:ser>
        <c:ser>
          <c:idx val="14"/>
          <c:order val="14"/>
          <c:tx>
            <c:strRef>
              <c:f xml:space="preserve">'[Graphiques et données source.xlsx]Resultats_Domaines_Spheres'!$C$19</c:f>
              <c:strCache>
                <c:ptCount val="1"/>
                <c:pt idx="0">
                  <c:v xml:space="preserve">Mobilité pendulaire - Autre</c:v>
                </c:pt>
              </c:strCache>
            </c:strRef>
          </c:tx>
          <c:spPr bwMode="auto">
            <a:prstGeom prst="rect">
              <a:avLst/>
            </a:prstGeom>
            <a:solidFill>
              <a:srgbClr val="00A0D6"/>
            </a:solidFill>
            <a:ln>
              <a:solidFill>
                <a:schemeClr val="tx1"/>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source.xlsx]Resultats_Domaines_Spheres'!$J$19:$M$19</c:f>
              <c:numCache>
                <c:formatCode>General</c:formatCode>
                <c:ptCount val="4"/>
                <c:pt idx="2" formatCode="#,##0.00">
                  <c:v>0.07478988447465548</c:v>
                </c:pt>
              </c:numCache>
            </c:numRef>
          </c:val>
        </c:ser>
        <c:ser>
          <c:idx val="22"/>
          <c:order val="15"/>
          <c:tx>
            <c:strRef>
              <c:f xml:space="preserve">'[Graphiques et données source.xlsx]Resultats_Domaines_Spheres'!$C$20</c:f>
              <c:strCache>
                <c:ptCount val="1"/>
                <c:pt idx="0">
                  <c:v xml:space="preserve">Matériel informatique et électronique</c:v>
                </c:pt>
              </c:strCache>
            </c:strRef>
          </c:tx>
          <c:spPr bwMode="auto">
            <a:prstGeom prst="rect">
              <a:avLst/>
            </a:prstGeom>
            <a:solidFill>
              <a:srgbClr val="35AAA9"/>
            </a:solidFill>
            <a:ln>
              <a:solidFill>
                <a:sysClr val="windowText" lastClr="000000"/>
              </a:solidFill>
            </a:ln>
            <a:effectLst/>
          </c:spPr>
          <c:invertIfNegative val="0"/>
          <c:dLbls>
            <c:dLbl>
              <c:idx val="3"/>
              <c:layout/>
              <c:showBubbleSize val="0"/>
              <c:showCatName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noAutofit/>
                </a:bodyPr>
                <a:lstStyle/>
                <a:p>
                  <a:pPr algn="ctr">
                    <a:defRPr lang="en-US" sz="1400" b="0" i="0" u="none" strike="noStrike">
                      <a:solidFill>
                        <a:schemeClr val="bg1"/>
                      </a:solidFill>
                      <a:latin typeface="+mn-lt"/>
                      <a:ea typeface="+mn-ea"/>
                      <a:cs typeface="+mn-cs"/>
                    </a:defRPr>
                  </a:pPr>
                  <a:endParaRPr/>
                </a:p>
              </c:txPr>
            </c:dLbl>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source.xlsx]Resultats_Domaines_Spheres'!$J$20:$M$20</c:f>
              <c:numCache>
                <c:formatCode>General</c:formatCode>
                <c:ptCount val="4"/>
                <c:pt idx="3" formatCode="#,##0.00">
                  <c:v>0.6371864524934061</c:v>
                </c:pt>
              </c:numCache>
            </c:numRef>
          </c:val>
        </c:ser>
        <c:ser>
          <c:idx val="15"/>
          <c:order val="16"/>
          <c:tx>
            <c:strRef>
              <c:f xml:space="preserve">'[Graphiques et données source.xlsx]Resultats_Domaines_Spheres'!$C$21</c:f>
              <c:strCache>
                <c:ptCount val="1"/>
                <c:pt idx="0">
                  <c:v xml:space="preserve">Ordinateurs des étudiant.e.s</c:v>
                </c:pt>
              </c:strCache>
            </c:strRef>
          </c:tx>
          <c:spPr bwMode="auto">
            <a:prstGeom prst="rect">
              <a:avLst/>
            </a:prstGeom>
            <a:solidFill>
              <a:srgbClr val="405694"/>
            </a:solidFill>
            <a:ln>
              <a:solidFill>
                <a:sysClr val="windowText" lastClr="000000"/>
              </a:solidFill>
            </a:ln>
            <a:effectLst/>
          </c:spPr>
          <c:invertIfNegative val="0"/>
          <c:dPt>
            <c:idx val="3"/>
            <c:invertIfNegative val="0"/>
            <c:bubble3D val="0"/>
            <c:spPr bwMode="auto">
              <a:prstGeom prst="rect">
                <a:avLst/>
              </a:prstGeom>
              <a:solidFill>
                <a:srgbClr val="405694"/>
              </a:solidFill>
              <a:ln>
                <a:solidFill>
                  <a:sysClr val="windowText" lastClr="000000"/>
                </a:solidFill>
              </a:ln>
              <a:effectLst/>
            </c:spPr>
          </c:dPt>
          <c:dLbls>
            <c:dLbl>
              <c:idx val="3"/>
              <c:layout/>
              <c:showBubbleSize val="0"/>
              <c:showCatName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noAutofit/>
                </a:bodyPr>
                <a:lstStyle/>
                <a:p>
                  <a:pPr algn="ctr">
                    <a:defRPr lang="en-US" sz="1400" b="0" i="0" u="none" strike="noStrike">
                      <a:solidFill>
                        <a:schemeClr val="bg1"/>
                      </a:solidFill>
                      <a:latin typeface="+mn-lt"/>
                      <a:ea typeface="+mn-ea"/>
                      <a:cs typeface="+mn-cs"/>
                    </a:defRPr>
                  </a:pPr>
                  <a:endParaRPr/>
                </a:p>
              </c:txPr>
            </c:dLbl>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source.xlsx]Resultats_Domaines_Spheres'!$J$21:$M$21</c:f>
              <c:numCache>
                <c:formatCode>General</c:formatCode>
                <c:ptCount val="4"/>
                <c:pt idx="3" formatCode="#,##0.00">
                  <c:v>0.15699734986850328</c:v>
                </c:pt>
              </c:numCache>
            </c:numRef>
          </c:val>
        </c:ser>
        <c:ser>
          <c:idx val="16"/>
          <c:order val="17"/>
          <c:tx>
            <c:strRef>
              <c:f xml:space="preserve">'[Graphiques et données source.xlsx]Resultats_Domaines_Spheres'!$C$22</c:f>
              <c:strCache>
                <c:ptCount val="1"/>
                <c:pt idx="0">
                  <c:v xml:space="preserve">Matériel et ressources de laboratoire</c:v>
                </c:pt>
              </c:strCache>
            </c:strRef>
          </c:tx>
          <c:spPr bwMode="auto">
            <a:prstGeom prst="rect">
              <a:avLst/>
            </a:prstGeom>
            <a:solidFill>
              <a:srgbClr val="34AAA9"/>
            </a:solidFill>
            <a:ln>
              <a:solidFill>
                <a:sysClr val="windowText" lastClr="000000"/>
              </a:solidFill>
            </a:ln>
            <a:effectLst/>
          </c:spPr>
          <c:invertIfNegative val="0"/>
          <c:dLbls>
            <c:dLbl>
              <c:idx val="3"/>
              <c:layout/>
              <c:showBubbleSize val="0"/>
              <c:showCatName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noAutofit/>
                </a:bodyPr>
                <a:lstStyle/>
                <a:p>
                  <a:pPr algn="ctr">
                    <a:defRPr lang="en-US" sz="1400" b="0" i="0" u="none" strike="noStrike">
                      <a:solidFill>
                        <a:schemeClr val="bg1"/>
                      </a:solidFill>
                      <a:latin typeface="+mn-lt"/>
                      <a:ea typeface="+mn-ea"/>
                      <a:cs typeface="+mn-cs"/>
                    </a:defRPr>
                  </a:pPr>
                  <a:endParaRPr/>
                </a:p>
              </c:txPr>
            </c:dLbl>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source.xlsx]Resultats_Domaines_Spheres'!$J$22:$M$22</c:f>
              <c:numCache>
                <c:formatCode>General</c:formatCode>
                <c:ptCount val="4"/>
                <c:pt idx="3" formatCode="#,##0.00">
                  <c:v>0.2961101217340233</c:v>
                </c:pt>
              </c:numCache>
            </c:numRef>
          </c:val>
        </c:ser>
        <c:ser>
          <c:idx val="17"/>
          <c:order val="18"/>
          <c:tx>
            <c:strRef>
              <c:f xml:space="preserve">'[Graphiques et données source.xlsx]Resultats_Domaines_Spheres'!$C$23</c:f>
              <c:strCache>
                <c:ptCount val="1"/>
                <c:pt idx="0">
                  <c:v xml:space="preserve">Papier et carton</c:v>
                </c:pt>
              </c:strCache>
            </c:strRef>
          </c:tx>
          <c:spPr bwMode="auto">
            <a:prstGeom prst="rect">
              <a:avLst/>
            </a:prstGeom>
            <a:solidFill>
              <a:srgbClr val="34AAA9"/>
            </a:solidFill>
            <a:ln>
              <a:solidFill>
                <a:sysClr val="windowText" lastClr="000000"/>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source.xlsx]Resultats_Domaines_Spheres'!$J$23:$M$23</c:f>
              <c:numCache>
                <c:formatCode>General</c:formatCode>
                <c:ptCount val="4"/>
                <c:pt idx="3" formatCode="#,##0.00">
                  <c:v>0.021844848473398088</c:v>
                </c:pt>
              </c:numCache>
            </c:numRef>
          </c:val>
        </c:ser>
        <c:ser>
          <c:idx val="18"/>
          <c:order val="19"/>
          <c:tx>
            <c:strRef>
              <c:f xml:space="preserve">'[Graphiques et données source.xlsx]Resultats_Domaines_Spheres'!$C$24</c:f>
              <c:strCache>
                <c:ptCount val="1"/>
                <c:pt idx="0">
                  <c:v xml:space="preserve">Produits agricoles et outils pour l'entretien d'espaces verts</c:v>
                </c:pt>
              </c:strCache>
            </c:strRef>
          </c:tx>
          <c:spPr bwMode="auto">
            <a:prstGeom prst="rect">
              <a:avLst/>
            </a:prstGeom>
            <a:solidFill>
              <a:srgbClr val="34AAA9"/>
            </a:solidFill>
            <a:ln>
              <a:solidFill>
                <a:schemeClr val="tx1"/>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source.xlsx]Resultats_Domaines_Spheres'!$J$24:$M$24</c:f>
              <c:numCache>
                <c:formatCode>General</c:formatCode>
                <c:ptCount val="4"/>
                <c:pt idx="3" formatCode="#,##0.00">
                  <c:v>0.004555498606716184</c:v>
                </c:pt>
              </c:numCache>
            </c:numRef>
          </c:val>
        </c:ser>
        <c:ser>
          <c:idx val="19"/>
          <c:order val="20"/>
          <c:tx>
            <c:strRef>
              <c:f xml:space="preserve">'[Graphiques et données source.xlsx]Resultats_Domaines_Spheres'!$C$25</c:f>
              <c:strCache>
                <c:ptCount val="1"/>
                <c:pt idx="0">
                  <c:v>Mobilier</c:v>
                </c:pt>
              </c:strCache>
            </c:strRef>
          </c:tx>
          <c:spPr bwMode="auto">
            <a:prstGeom prst="rect">
              <a:avLst/>
            </a:prstGeom>
            <a:solidFill>
              <a:srgbClr val="34AAA9"/>
            </a:solidFill>
            <a:ln>
              <a:solidFill>
                <a:schemeClr val="tx1"/>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source.xlsx]Resultats_Domaines_Spheres'!$J$25:$M$25</c:f>
              <c:numCache>
                <c:formatCode>General</c:formatCode>
                <c:ptCount val="4"/>
                <c:pt idx="3" formatCode="#,##0.00">
                  <c:v>0.018774864262238806</c:v>
                </c:pt>
              </c:numCache>
            </c:numRef>
          </c:val>
        </c:ser>
        <c:ser>
          <c:idx val="20"/>
          <c:order val="21"/>
          <c:tx>
            <c:strRef>
              <c:f xml:space="preserve">'[Graphiques et données source.xlsx]Resultats_Domaines_Spheres'!$C$26</c:f>
              <c:strCache>
                <c:ptCount val="1"/>
                <c:pt idx="0">
                  <c:v xml:space="preserve">Matériel de bureau</c:v>
                </c:pt>
              </c:strCache>
            </c:strRef>
          </c:tx>
          <c:spPr bwMode="auto">
            <a:prstGeom prst="rect">
              <a:avLst/>
            </a:prstGeom>
            <a:solidFill>
              <a:srgbClr val="34AAA9"/>
            </a:solidFill>
            <a:ln>
              <a:solidFill>
                <a:schemeClr val="tx1"/>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source.xlsx]Resultats_Domaines_Spheres'!$J$26:$M$26</c:f>
              <c:numCache>
                <c:formatCode>General</c:formatCode>
                <c:ptCount val="4"/>
                <c:pt idx="3" formatCode="#,##0.00">
                  <c:v>0.0007076893243626003</c:v>
                </c:pt>
              </c:numCache>
            </c:numRef>
          </c:val>
        </c:ser>
        <c:ser>
          <c:idx val="21"/>
          <c:order val="22"/>
          <c:tx>
            <c:strRef>
              <c:f xml:space="preserve">'[Graphiques et données source.xlsx]Resultats_Domaines_Spheres'!$C$27</c:f>
              <c:strCache>
                <c:ptCount val="1"/>
                <c:pt idx="0">
                  <c:v>Autres</c:v>
                </c:pt>
              </c:strCache>
            </c:strRef>
          </c:tx>
          <c:spPr bwMode="auto">
            <a:prstGeom prst="rect">
              <a:avLst/>
            </a:prstGeom>
            <a:solidFill>
              <a:srgbClr val="34AAA9"/>
            </a:solidFill>
            <a:ln>
              <a:solidFill>
                <a:sysClr val="windowText" lastClr="000000"/>
              </a:solidFill>
            </a:ln>
            <a:effectLst/>
          </c:spPr>
          <c:invertIfNegative val="0"/>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source.xlsx]Resultats_Domaines_Spheres'!$J$27:$M$27</c:f>
              <c:numCache>
                <c:formatCode>General</c:formatCode>
                <c:ptCount val="4"/>
                <c:pt idx="3" formatCode="#,##0.00">
                  <c:v>0.008997655983277713</c:v>
                </c:pt>
              </c:numCache>
            </c:numRef>
          </c:val>
        </c:ser>
        <c:ser>
          <c:idx val="23"/>
          <c:order val="23"/>
          <c:tx>
            <c:strRef>
              <c:f xml:space="preserve">'[Graphiques et données source.xlsx]Resultats_Domaines_Spheres'!$C$28</c:f>
              <c:strCache>
                <c:ptCount val="1"/>
                <c:pt idx="0">
                  <c:v xml:space="preserve">Élimination des déchets</c:v>
                </c:pt>
              </c:strCache>
            </c:strRef>
          </c:tx>
          <c:spPr bwMode="auto">
            <a:prstGeom prst="rect">
              <a:avLst/>
            </a:prstGeom>
            <a:solidFill>
              <a:srgbClr val="35AAA9"/>
            </a:solidFill>
            <a:ln>
              <a:solidFill>
                <a:schemeClr val="tx1"/>
              </a:solidFill>
            </a:ln>
            <a:effectLst/>
          </c:spPr>
          <c:invertIfNegative val="0"/>
          <c:dLbls>
            <c:showBubbleSize val="0"/>
            <c:showCatName val="0"/>
            <c:showLeaderLines val="0"/>
            <c:showLegendKey val="0"/>
            <c:showPercent val="0"/>
            <c:showSerName val="1"/>
            <c:showVal val="0"/>
            <c:spPr bwMode="auto">
              <a:prstGeom prst="rect">
                <a:avLst/>
              </a:prstGeom>
              <a:noFill/>
              <a:ln>
                <a:noFill/>
              </a:ln>
              <a:effectLst/>
            </c:spPr>
            <c:txPr>
              <a:bodyPr rot="0" spcFirstLastPara="1" vertOverflow="ellipsis" vert="horz" wrap="square" lIns="38100" tIns="19050" rIns="38100" bIns="19050" anchor="ctr" anchorCtr="0">
                <a:spAutoFit/>
              </a:bodyPr>
              <a:lstStyle/>
              <a:p>
                <a:pPr algn="ctr">
                  <a:defRPr lang="en-US" sz="1400" b="0" i="0" u="none" strike="noStrike">
                    <a:solidFill>
                      <a:schemeClr val="bg1"/>
                    </a:solidFill>
                    <a:latin typeface="+mn-lt"/>
                    <a:ea typeface="+mn-ea"/>
                    <a:cs typeface="+mn-cs"/>
                  </a:defRPr>
                </a:pPr>
                <a:endParaRPr/>
              </a:p>
            </c:txPr>
          </c:dLbls>
          <c:cat>
            <c:strRef>
              <c:f xml:space="preserve">'[Graphiques et données source.xlsx]Resultats_Domaines_Spheres'!$J$4:$M$4</c:f>
              <c:strCache>
                <c:ptCount val="4"/>
                <c:pt idx="0">
                  <c:v>Alimentation</c:v>
                </c:pt>
                <c:pt idx="1">
                  <c:v xml:space="preserve">Bâtiments et espaces verts</c:v>
                </c:pt>
                <c:pt idx="2">
                  <c:v>Mobilté</c:v>
                </c:pt>
                <c:pt idx="3">
                  <c:v xml:space="preserve">Biens de consommation et déchets</c:v>
                </c:pt>
              </c:strCache>
            </c:strRef>
          </c:cat>
          <c:val>
            <c:numRef>
              <c:f xml:space="preserve">'[Graphiques et données source.xlsx]Resultats_Domaines_Spheres'!$J$28:$M$28</c:f>
              <c:numCache>
                <c:formatCode>General</c:formatCode>
                <c:ptCount val="4"/>
                <c:pt idx="3" formatCode="#,##0.00">
                  <c:v>0.09605122453318896</c:v>
                </c:pt>
              </c:numCache>
            </c:numRef>
          </c:val>
        </c:ser>
        <c:dLbls>
          <c:showBubbleSize val="0"/>
          <c:showCatName val="0"/>
          <c:showLeaderLines val="0"/>
          <c:showLegendKey val="0"/>
          <c:showPercent val="0"/>
          <c:showSerName val="0"/>
          <c:showVal val="0"/>
        </c:dLbls>
        <c:gapWidth val="18"/>
        <c:overlap val="100"/>
        <c:axId val="800270096"/>
        <c:axId val="800268176"/>
      </c:barChart>
      <c:catAx>
        <c:axId val="800270096"/>
        <c:scaling>
          <c:orientation val="minMax"/>
        </c:scaling>
        <c:delete val="0"/>
        <c:axPos val="b"/>
        <c:numFmt formatCode="General" sourceLinked="1"/>
        <c:majorTickMark val="none"/>
        <c:minorTickMark val="none"/>
        <c:tickLblPos val="nextTo"/>
        <c:spPr bwMode="auto">
          <a:prstGeom prst="rect">
            <a:avLst/>
          </a:prstGeom>
          <a:noFill/>
          <a:ln w="9525" cap="flat" cmpd="sng" algn="ctr">
            <a:solidFill>
              <a:schemeClr val="tx1"/>
            </a:solidFill>
            <a:round/>
          </a:ln>
          <a:effectLst/>
        </c:spPr>
        <c:txPr>
          <a:bodyPr rot="-60000000" spcFirstLastPara="1" vertOverflow="ellipsis" vert="horz" wrap="square" anchor="ctr" anchorCtr="1"/>
          <a:lstStyle/>
          <a:p>
            <a:pPr>
              <a:defRPr sz="1600" b="0" i="0" u="none" strike="noStrike">
                <a:solidFill>
                  <a:schemeClr val="tx1">
                    <a:lumMod val="65000"/>
                    <a:lumOff val="35000"/>
                  </a:schemeClr>
                </a:solidFill>
                <a:latin typeface="+mn-lt"/>
                <a:ea typeface="+mn-ea"/>
                <a:cs typeface="+mn-cs"/>
              </a:defRPr>
            </a:pPr>
            <a:endParaRPr/>
          </a:p>
        </c:txPr>
        <c:crossAx val="800268176"/>
        <c:crosses val="autoZero"/>
        <c:auto val="1"/>
        <c:lblAlgn val="ctr"/>
        <c:lblOffset val="100"/>
        <c:noMultiLvlLbl val="0"/>
      </c:catAx>
      <c:valAx>
        <c:axId val="800268176"/>
        <c:scaling>
          <c:orientation val="minMax"/>
        </c:scaling>
        <c:delete val="0"/>
        <c:axPos val="l"/>
        <c:title>
          <c:tx>
            <c:rich>
              <a:bodyPr rot="-5400000" spcFirstLastPara="1" vertOverflow="ellipsis" vert="horz" wrap="square" anchor="ctr" anchorCtr="1"/>
              <a:lstStyle/>
              <a:p>
                <a:pPr>
                  <a:defRPr sz="1600" b="0" i="0" u="none" strike="noStrike">
                    <a:solidFill>
                      <a:sysClr val="windowText" lastClr="000000"/>
                    </a:solidFill>
                    <a:latin typeface="+mn-lt"/>
                    <a:ea typeface="+mn-ea"/>
                    <a:cs typeface="+mn-cs"/>
                  </a:defRPr>
                </a:pPr>
                <a:r>
                  <a:rPr lang="fr-CH" sz="1600" b="0" i="0" u="none" strike="noStrike">
                    <a:solidFill>
                      <a:sysClr val="windowText" lastClr="000000"/>
                    </a:solidFill>
                  </a:rPr>
                  <a:t> Score de dommage potentiel à la biodiversité</a:t>
                </a:r>
                <a:endParaRPr/>
              </a:p>
            </c:rich>
          </c:tx>
          <c:layout>
            <c:manualLayout>
              <c:xMode val="edge"/>
              <c:yMode val="edge"/>
              <c:x val="0.032109706712658913"/>
              <c:y val="0.10389596134615618"/>
            </c:manualLayout>
          </c:layout>
          <c:overlay val="0"/>
          <c:spPr bwMode="auto">
            <a:prstGeom prst="rect">
              <a:avLst/>
            </a:prstGeom>
            <a:noFill/>
            <a:ln>
              <a:noFill/>
            </a:ln>
            <a:effectLst/>
          </c:spPr>
          <c:txPr>
            <a:bodyPr rot="-5400000" spcFirstLastPara="1" vertOverflow="ellipsis" vert="horz" wrap="square" anchor="ctr" anchorCtr="1"/>
            <a:lstStyle/>
            <a:p>
              <a:pPr>
                <a:defRPr sz="1600" b="0" i="0" u="none" strike="noStrike">
                  <a:solidFill>
                    <a:sysClr val="windowText" lastClr="000000"/>
                  </a:solidFill>
                  <a:latin typeface="+mn-lt"/>
                  <a:ea typeface="+mn-ea"/>
                  <a:cs typeface="+mn-cs"/>
                </a:defRPr>
              </a:pPr>
              <a:endParaRPr/>
            </a:p>
          </c:txPr>
        </c:title>
        <c:numFmt formatCode="#,##0.00" sourceLinked="1"/>
        <c:majorTickMark val="none"/>
        <c:minorTickMark val="none"/>
        <c:tickLblPos val="nextTo"/>
        <c:spPr bwMode="auto">
          <a:prstGeom prst="rect">
            <a:avLst/>
          </a:prstGeom>
          <a:noFill/>
          <a:ln>
            <a:noFill/>
          </a:ln>
          <a:effectLst/>
        </c:spPr>
        <c:txPr>
          <a:bodyPr rot="-60000000" spcFirstLastPara="1" vertOverflow="ellipsis" vert="horz" wrap="square" anchor="ctr" anchorCtr="1"/>
          <a:lstStyle/>
          <a:p>
            <a:pPr>
              <a:defRPr sz="1600" b="0" i="0" u="none" strike="noStrike">
                <a:solidFill>
                  <a:schemeClr val="tx1">
                    <a:lumMod val="65000"/>
                    <a:lumOff val="35000"/>
                  </a:schemeClr>
                </a:solidFill>
                <a:latin typeface="+mn-lt"/>
                <a:ea typeface="+mn-ea"/>
                <a:cs typeface="+mn-cs"/>
              </a:defRPr>
            </a:pPr>
            <a:endParaRPr/>
          </a:p>
        </c:txPr>
        <c:crossAx val="800270096"/>
        <c:crosses val="autoZero"/>
        <c:crossBetween val="between"/>
      </c:valAx>
      <c:spPr bwMode="auto">
        <a:prstGeom prst="rect">
          <a:avLst/>
        </a:prstGeom>
        <a:noFill/>
        <a:ln w="25400">
          <a:noFill/>
        </a:ln>
        <a:effectLst/>
      </c:spPr>
    </c:plotArea>
    <c:plotVisOnly val="1"/>
    <c:dispBlanksAs val="gap"/>
    <c:showDLblsOverMax val="0"/>
  </c:chart>
  <c:spPr bwMode="auto">
    <a:xfrm>
      <a:off x="190035" y="0"/>
      <a:ext cx="15094719" cy="7304645"/>
    </a:xfrm>
    <a:prstGeom prst="rect">
      <a:avLst/>
    </a:prstGeom>
    <a:noFill/>
    <a:ln w="9525" cap="flat" cmpd="sng" algn="ctr">
      <a:noFill/>
      <a:round/>
    </a:ln>
    <a:effectLst/>
  </c:spPr>
  <c:txPr>
    <a:bodyPr/>
    <a:lstStyle/>
    <a:p>
      <a:pPr>
        <a:defRPr/>
      </a:pPr>
      <a:endParaRPr/>
    </a:p>
  </c:txPr>
  <c:externalData r:id="rId4">
    <c:autoUpdate val="0"/>
  </c:externalData>
  <c:userShapes xmlns:c="http://schemas.openxmlformats.org/drawingml/2006/chart" xmlns:a="http://schemas.openxmlformats.org/drawingml/2006/main" xmlns:r="http://schemas.openxmlformats.org/officeDocument/2006/relationships" xmlns:mc="http://schemas.openxmlformats.org/markup-compatibility/2006" xmlns:c14="http://schemas.microsoft.com/office/drawing/2007/8/2/chart" r:id="rId1"/>
</c:chartSpace>
</file>

<file path=ppt/charts/chart4.xml><?xml version="1.0" encoding="utf-8"?>
<c:chartSpace xmlns:c="http://schemas.openxmlformats.org/drawingml/2006/chart" xmlns:a="http://schemas.openxmlformats.org/drawingml/2006/main" xmlns:r="http://schemas.openxmlformats.org/officeDocument/2006/relationships" xmlns:mc="http://schemas.openxmlformats.org/markup-compatibility/2006" xmlns:c14="http://schemas.microsoft.com/office/drawing/2007/8/2/chart">
  <c:date1904 val="0"/>
  <c:lang val="en-GB"/>
  <c:roundedCorners val="0"/>
  <mc:AlternateContent>
    <mc:Choice Requires="c14">
      <c14:style val="102"/>
    </mc:Choice>
    <mc:Fallback>
      <c:style val="2"/>
    </mc:Fallback>
  </mc:AlternateContent>
  <c:chart>
    <c:autoTitleDeleted val="1"/>
    <c:plotArea>
      <c:layout>
        <c:manualLayout>
          <c:layoutTarget val="inner"/>
          <c:xMode val="edge"/>
          <c:yMode val="edge"/>
          <c:x val="0.15661496655803323"/>
          <c:y val="0.5643946833795227"/>
          <c:w val="0.22167039222398993"/>
          <c:h val="0.27723380154089011"/>
        </c:manualLayout>
      </c:layout>
      <c:barChart>
        <c:barDir val="bar"/>
        <c:grouping val="stacked"/>
        <c:varyColors val="0"/>
        <c:ser>
          <c:idx val="19"/>
          <c:order val="0"/>
          <c:tx>
            <c:strRef>
              <c:f xml:space="preserve">'[Graphiques et données source.xlsx]Resultats_Domaines_Spheres'!$B$35</c:f>
              <c:strCache>
                <c:ptCount val="1"/>
                <c:pt idx="0">
                  <c:v xml:space="preserve">Aliments achetés par les départements universitaires</c:v>
                </c:pt>
              </c:strCache>
            </c:strRef>
          </c:tx>
          <c:spPr bwMode="auto">
            <a:prstGeom prst="rect">
              <a:avLst/>
            </a:prstGeom>
            <a:solidFill>
              <a:srgbClr val="34AAA9"/>
            </a:solidFill>
            <a:ln>
              <a:solidFill>
                <a:srgbClr val="34AAA9"/>
              </a:solidFill>
            </a:ln>
            <a:effectLst/>
          </c:spPr>
          <c:invertIfNegative val="0"/>
          <c:val>
            <c:numRef>
              <c:f xml:space="preserve">'[Graphiques et données source.xlsx]Resultats_Domaines_Spheres'!$J$35</c:f>
              <c:numCache>
                <c:formatCode>General</c:formatCode>
                <c:ptCount val="1"/>
                <c:pt idx="0">
                  <c:v>0.01</c:v>
                </c:pt>
              </c:numCache>
            </c:numRef>
          </c:val>
        </c:ser>
        <c:ser>
          <c:idx val="0"/>
          <c:order val="1"/>
          <c:tx>
            <c:strRef>
              <c:f xml:space="preserve">'[Graphiques et données source.xlsx]Resultats_Domaines_Spheres'!$B$36</c:f>
              <c:strCache>
                <c:ptCount val="1"/>
                <c:pt idx="0">
                  <c:v xml:space="preserve">Aliments vendus dans les cafétérias universitaires</c:v>
                </c:pt>
              </c:strCache>
            </c:strRef>
          </c:tx>
          <c:spPr bwMode="auto">
            <a:prstGeom prst="rect">
              <a:avLst/>
            </a:prstGeom>
            <a:solidFill>
              <a:srgbClr val="00A0D6"/>
            </a:solidFill>
            <a:ln>
              <a:solidFill>
                <a:srgbClr val="00A0D6"/>
              </a:solidFill>
            </a:ln>
            <a:effectLst/>
          </c:spPr>
          <c:invertIfNegative val="0"/>
          <c:val>
            <c:numRef>
              <c:f xml:space="preserve">'[Graphiques et données source.xlsx]Resultats_Domaines_Spheres'!$J$36</c:f>
              <c:numCache>
                <c:formatCode>General</c:formatCode>
                <c:ptCount val="1"/>
                <c:pt idx="0">
                  <c:v>0.13</c:v>
                </c:pt>
              </c:numCache>
            </c:numRef>
          </c:val>
        </c:ser>
        <c:ser>
          <c:idx val="1"/>
          <c:order val="2"/>
          <c:tx>
            <c:strRef>
              <c:f xml:space="preserve">'[Graphiques et données source.xlsx]Resultats_Domaines_Spheres'!$B$37</c:f>
              <c:strCache>
                <c:ptCount val="1"/>
                <c:pt idx="0">
                  <c:v xml:space="preserve">Repas du personnel et des étudiant.e.s (non-achetés dans les cafétérias)</c:v>
                </c:pt>
              </c:strCache>
            </c:strRef>
          </c:tx>
          <c:spPr bwMode="auto">
            <a:prstGeom prst="rect">
              <a:avLst/>
            </a:prstGeom>
            <a:solidFill>
              <a:srgbClr val="405694"/>
            </a:solidFill>
            <a:ln>
              <a:solidFill>
                <a:srgbClr val="405694"/>
              </a:solidFill>
            </a:ln>
            <a:effectLst/>
          </c:spPr>
          <c:invertIfNegative val="0"/>
          <c:val>
            <c:numRef>
              <c:f xml:space="preserve">'[Graphiques et données source.xlsx]Resultats_Domaines_Spheres'!$J$37</c:f>
              <c:numCache>
                <c:formatCode>General</c:formatCode>
                <c:ptCount val="1"/>
                <c:pt idx="0">
                  <c:v>0.34</c:v>
                </c:pt>
              </c:numCache>
            </c:numRef>
          </c:val>
        </c:ser>
        <c:dLbls>
          <c:showBubbleSize val="0"/>
          <c:showCatName val="0"/>
          <c:showLeaderLines val="0"/>
          <c:showLegendKey val="0"/>
          <c:showPercent val="0"/>
          <c:showSerName val="0"/>
          <c:showVal val="0"/>
        </c:dLbls>
        <c:gapWidth val="18"/>
        <c:overlap val="100"/>
        <c:axId val="800270096"/>
        <c:axId val="800268176"/>
      </c:barChart>
      <c:catAx>
        <c:axId val="800270096"/>
        <c:scaling>
          <c:orientation val="minMax"/>
        </c:scaling>
        <c:delete val="1"/>
        <c:axPos val="l"/>
        <c:numFmt formatCode="General" sourceLinked="1"/>
        <c:majorTickMark val="out"/>
        <c:minorTickMark val="none"/>
        <c:tickLblPos val="nextTo"/>
        <c:crossAx val="800268176"/>
        <c:crosses val="autoZero"/>
        <c:auto val="1"/>
        <c:lblAlgn val="ctr"/>
        <c:lblOffset val="100"/>
        <c:noMultiLvlLbl val="0"/>
      </c:catAx>
      <c:valAx>
        <c:axId val="800268176"/>
        <c:scaling>
          <c:orientation val="minMax"/>
        </c:scaling>
        <c:delete val="1"/>
        <c:axPos val="b"/>
        <c:numFmt formatCode="General" sourceLinked="1"/>
        <c:majorTickMark val="out"/>
        <c:minorTickMark val="none"/>
        <c:tickLblPos val="nextTo"/>
        <c:crossAx val="800270096"/>
        <c:crosses val="autoZero"/>
        <c:crossBetween val="between"/>
      </c:valAx>
      <c:spPr bwMode="auto">
        <a:prstGeom prst="rect">
          <a:avLst/>
        </a:prstGeom>
        <a:noFill/>
      </c:spPr>
    </c:plotArea>
    <c:plotVisOnly val="1"/>
    <c:dispBlanksAs val="gap"/>
    <c:showDLblsOverMax val="0"/>
  </c:chart>
  <c:spPr bwMode="auto">
    <a:xfrm>
      <a:off x="0" y="141434"/>
      <a:ext cx="14897100" cy="6964952"/>
    </a:xfrm>
    <a:prstGeom prst="rect">
      <a:avLst/>
    </a:prstGeom>
    <a:noFill/>
    <a:ln w="9525" cap="flat" cmpd="sng" algn="ctr">
      <a:noFill/>
      <a:round/>
    </a:ln>
    <a:effectLst/>
  </c:spPr>
  <c:txPr>
    <a:bodyPr/>
    <a:lstStyle/>
    <a:p>
      <a:pPr>
        <a:defRPr/>
      </a:pPr>
      <a:endParaRPr/>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cs:axisTitle>
  <cs:categoryAxis>
    <cs:lnRef idx="0"/>
    <cs:fillRef idx="0"/>
    <cs:effectRef idx="0"/>
    <cs:fontRef idx="minor">
      <a:schemeClr val="tx1">
        <a:lumMod val="65000"/>
        <a:lumOff val="35000"/>
      </a:schemeClr>
    </cs:fontRef>
    <cs:spPr bwMode="auto">
      <a:prstGeom prst="rect">
        <a:avLst/>
      </a:prstGeom>
      <a:ln w="9525" cap="flat" cmpd="sng" algn="ctr">
        <a:solidFill>
          <a:schemeClr val="tx1">
            <a:lumMod val="15000"/>
            <a:lumOff val="85000"/>
          </a:schemeClr>
        </a:solidFill>
        <a:round/>
      </a:ln>
    </cs:spPr>
    <cs:defRPr sz="900"/>
  </cs:categoryAxis>
  <cs:chartArea>
    <cs:lnRef idx="0"/>
    <cs:fillRef idx="0"/>
    <cs:effectRef idx="0"/>
    <cs:fontRef idx="minor">
      <a:schemeClr val="tx1"/>
    </cs:fontRef>
    <cs:spPr bwMode="auto">
      <a:prstGeom prst="rect">
        <a:avLst/>
      </a:prstGeom>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dk1">
        <a:lumMod val="65000"/>
        <a:lumOff val="35000"/>
      </a:schemeClr>
    </cs:fontRef>
    <cs:spPr bwMode="auto">
      <a:prstGeom prst="rect">
        <a:avLst/>
      </a:prstGeom>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bwMode="auto">
      <a:prstGeom prst="rect">
        <a:avLst/>
      </a:prstGeom>
      <a:ln w="28575" cap="rnd">
        <a:solidFill>
          <a:schemeClr val="phClr"/>
        </a:solidFill>
        <a:round/>
      </a:ln>
    </cs:spPr>
  </cs:dataPointLine>
  <cs:dataPointMarker>
    <cs:lnRef idx="0">
      <cs:styleClr val="auto"/>
    </cs:lnRef>
    <cs:fillRef idx="1">
      <cs:styleClr val="auto"/>
    </cs:fillRef>
    <cs:effectRef idx="0"/>
    <cs:fontRef idx="minor">
      <a:schemeClr val="tx1"/>
    </cs:fontRef>
    <cs:spPr bwMode="auto">
      <a:prstGeom prst="rect">
        <a:avLst/>
      </a:prstGeom>
      <a:ln w="9525">
        <a:solidFill>
          <a:schemeClr val="phClr"/>
        </a:solidFill>
      </a:ln>
    </cs:spPr>
  </cs:dataPointMarker>
  <cs:dataPointWireframe>
    <cs:lnRef idx="0">
      <cs:styleClr val="auto"/>
    </cs:lnRef>
    <cs:fillRef idx="1"/>
    <cs:effectRef idx="0"/>
    <cs:fontRef idx="minor">
      <a:schemeClr val="tx1"/>
    </cs:fontRef>
    <cs:spPr bwMode="auto">
      <a:prstGeom prst="rect">
        <a:avLst/>
      </a:prstGeom>
      <a:ln w="9525" cap="rnd">
        <a:solidFill>
          <a:schemeClr val="phClr"/>
        </a:solidFill>
        <a:round/>
      </a:ln>
    </cs:spPr>
  </cs:dataPointWireframe>
  <cs:dataTable>
    <cs:lnRef idx="0"/>
    <cs:fillRef idx="0"/>
    <cs:effectRef idx="0"/>
    <cs:fontRef idx="minor">
      <a:schemeClr val="tx1">
        <a:lumMod val="65000"/>
        <a:lumOff val="35000"/>
      </a:schemeClr>
    </cs:fontRef>
    <cs:spPr bwMode="auto">
      <a:prstGeom prst="rect">
        <a:avLst/>
      </a:prstGeom>
      <a:noFill/>
      <a:ln w="9525" cap="flat" cmpd="sng" algn="ctr">
        <a:solidFill>
          <a:schemeClr val="tx1">
            <a:lumMod val="15000"/>
            <a:lumOff val="85000"/>
          </a:schemeClr>
        </a:solidFill>
        <a:round/>
      </a:ln>
    </cs:spPr>
    <cs:defRPr sz="900"/>
  </cs:dataTable>
  <cs:downBar>
    <cs:lnRef idx="0"/>
    <cs:fillRef idx="0"/>
    <cs:effectRef idx="0"/>
    <cs:fontRef idx="minor">
      <a:schemeClr val="tx1"/>
    </cs:fontRef>
    <cs:spPr bwMode="auto">
      <a:prstGeom prst="rect">
        <a:avLst/>
      </a:prstGeom>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dropLine>
  <cs:errorBar>
    <cs:lnRef idx="0"/>
    <cs:fillRef idx="0"/>
    <cs:effectRef idx="0"/>
    <cs:fontRef idx="minor">
      <a:schemeClr val="tx1"/>
    </cs:fontRef>
    <cs:spPr bwMode="auto">
      <a:prstGeom prst="rect">
        <a:avLst/>
      </a:prstGeom>
      <a:ln w="9525" cap="flat" cmpd="sng" algn="ctr">
        <a:solidFill>
          <a:schemeClr val="tx1">
            <a:lumMod val="65000"/>
            <a:lumOff val="35000"/>
          </a:schemeClr>
        </a:solidFill>
        <a:round/>
      </a:ln>
    </cs:spPr>
  </cs:errorBar>
  <cs:floor>
    <cs:lnRef idx="0"/>
    <cs:fillRef idx="0"/>
    <cs:effectRef idx="0"/>
    <cs:fontRef idx="minor">
      <a:schemeClr val="tx1"/>
    </cs:fontRef>
    <cs:spPr bwMode="auto">
      <a:prstGeom prst="rect">
        <a:avLst/>
      </a:prstGeom>
      <a:noFill/>
      <a:ln>
        <a:noFill/>
      </a:ln>
    </cs:spPr>
  </cs:floor>
  <cs:gridlineMajor>
    <cs:lnRef idx="0"/>
    <cs:fillRef idx="0"/>
    <cs:effectRef idx="0"/>
    <cs:fontRef idx="minor">
      <a:schemeClr val="tx1"/>
    </cs:fontRef>
    <cs:spPr bwMode="auto">
      <a:prstGeom prst="rect">
        <a:avLst/>
      </a:prstGeom>
      <a:ln w="9525" cap="flat" cmpd="sng" algn="ctr">
        <a:solidFill>
          <a:schemeClr val="tx1">
            <a:lumMod val="15000"/>
            <a:lumOff val="85000"/>
          </a:schemeClr>
        </a:solidFill>
        <a:round/>
      </a:ln>
    </cs:spPr>
  </cs:gridlineMajor>
  <cs:gridlineMinor>
    <cs:lnRef idx="0"/>
    <cs:fillRef idx="0"/>
    <cs:effectRef idx="0"/>
    <cs:fontRef idx="minor">
      <a:schemeClr val="tx1"/>
    </cs:fontRef>
    <cs:spPr bwMode="auto">
      <a:prstGeom prst="rect">
        <a:avLst/>
      </a:prstGeom>
      <a:ln w="9525" cap="flat" cmpd="sng" algn="ctr">
        <a:solidFill>
          <a:schemeClr val="tx1">
            <a:lumMod val="5000"/>
            <a:lumOff val="95000"/>
          </a:schemeClr>
        </a:solidFill>
        <a:round/>
      </a:ln>
    </cs:spPr>
  </cs:gridlineMinor>
  <cs:hiLoLine>
    <cs:lnRef idx="0"/>
    <cs:fillRef idx="0"/>
    <cs:effectRef idx="0"/>
    <cs:fontRef idx="minor">
      <a:schemeClr val="tx1"/>
    </cs:fontRef>
    <cs:spPr bwMode="auto">
      <a:prstGeom prst="rect">
        <a:avLst/>
      </a:prstGeom>
      <a:ln w="9525" cap="flat" cmpd="sng" algn="ctr">
        <a:solidFill>
          <a:schemeClr val="tx1">
            <a:lumMod val="50000"/>
            <a:lumOff val="50000"/>
          </a:schemeClr>
        </a:solidFill>
        <a:round/>
      </a:ln>
    </cs:spPr>
  </cs:hiLoLine>
  <cs:leader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65000"/>
        <a:lumOff val="35000"/>
      </a:schemeClr>
    </cs:fontRef>
    <cs:defRPr sz="900"/>
  </cs:seriesAxis>
  <cs:series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spc="0"/>
  </cs:title>
  <cs:trendline>
    <cs:lnRef idx="0">
      <cs:styleClr val="auto"/>
    </cs:lnRef>
    <cs:fillRef idx="0"/>
    <cs:effectRef idx="0"/>
    <cs:fontRef idx="minor">
      <a:schemeClr val="tx1"/>
    </cs:fontRef>
    <cs:spPr bwMode="auto">
      <a:prstGeom prst="rect">
        <a:avLst/>
      </a:prstGeom>
      <a:ln w="19050" cap="rnd">
        <a:solidFill>
          <a:schemeClr val="phClr"/>
        </a:solidFill>
        <a:prstDash val="sysDot"/>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tx1"/>
    </cs:fontRef>
    <cs:spPr bwMode="auto">
      <a:prstGeom prst="rect">
        <a:avLst/>
      </a:prstGeom>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spPr bwMode="auto">
      <a:prstGeom prst="rect">
        <a:avLst/>
      </a:prstGeom>
      <a:noFill/>
      <a:ln>
        <a:noFill/>
      </a:ln>
    </cs:spPr>
  </cs:wall>
  <cs:dataPointMarkerLayout symbol="circle" size="5"/>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cs:axisTitle>
  <cs:categoryAxis>
    <cs:lnRef idx="0"/>
    <cs:fillRef idx="0"/>
    <cs:effectRef idx="0"/>
    <cs:fontRef idx="minor">
      <a:schemeClr val="tx1">
        <a:lumMod val="65000"/>
        <a:lumOff val="35000"/>
      </a:schemeClr>
    </cs:fontRef>
    <cs:spPr bwMode="auto">
      <a:prstGeom prst="rect">
        <a:avLst/>
      </a:prstGeom>
      <a:ln w="9525" cap="flat" cmpd="sng" algn="ctr">
        <a:solidFill>
          <a:schemeClr val="tx1">
            <a:lumMod val="15000"/>
            <a:lumOff val="85000"/>
          </a:schemeClr>
        </a:solidFill>
        <a:round/>
      </a:ln>
    </cs:spPr>
    <cs:defRPr sz="900"/>
  </cs:categoryAxis>
  <cs:chartArea>
    <cs:lnRef idx="0"/>
    <cs:fillRef idx="0"/>
    <cs:effectRef idx="0"/>
    <cs:fontRef idx="minor">
      <a:schemeClr val="tx1"/>
    </cs:fontRef>
    <cs:spPr bwMode="auto">
      <a:prstGeom prst="rect">
        <a:avLst/>
      </a:prstGeom>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dk1">
        <a:lumMod val="65000"/>
        <a:lumOff val="35000"/>
      </a:schemeClr>
    </cs:fontRef>
    <cs:spPr bwMode="auto">
      <a:prstGeom prst="rect">
        <a:avLst/>
      </a:prstGeom>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bwMode="auto">
      <a:prstGeom prst="rect">
        <a:avLst/>
      </a:prstGeom>
      <a:ln w="28575" cap="rnd">
        <a:solidFill>
          <a:schemeClr val="phClr"/>
        </a:solidFill>
        <a:round/>
      </a:ln>
    </cs:spPr>
  </cs:dataPointLine>
  <cs:dataPointMarker>
    <cs:lnRef idx="0">
      <cs:styleClr val="auto"/>
    </cs:lnRef>
    <cs:fillRef idx="1">
      <cs:styleClr val="auto"/>
    </cs:fillRef>
    <cs:effectRef idx="0"/>
    <cs:fontRef idx="minor">
      <a:schemeClr val="tx1"/>
    </cs:fontRef>
    <cs:spPr bwMode="auto">
      <a:prstGeom prst="rect">
        <a:avLst/>
      </a:prstGeom>
      <a:ln w="9525">
        <a:solidFill>
          <a:schemeClr val="phClr"/>
        </a:solidFill>
      </a:ln>
    </cs:spPr>
  </cs:dataPointMarker>
  <cs:dataPointWireframe>
    <cs:lnRef idx="0">
      <cs:styleClr val="auto"/>
    </cs:lnRef>
    <cs:fillRef idx="1"/>
    <cs:effectRef idx="0"/>
    <cs:fontRef idx="minor">
      <a:schemeClr val="tx1"/>
    </cs:fontRef>
    <cs:spPr bwMode="auto">
      <a:prstGeom prst="rect">
        <a:avLst/>
      </a:prstGeom>
      <a:ln w="9525" cap="rnd">
        <a:solidFill>
          <a:schemeClr val="phClr"/>
        </a:solidFill>
        <a:round/>
      </a:ln>
    </cs:spPr>
  </cs:dataPointWireframe>
  <cs:dataTable>
    <cs:lnRef idx="0"/>
    <cs:fillRef idx="0"/>
    <cs:effectRef idx="0"/>
    <cs:fontRef idx="minor">
      <a:schemeClr val="tx1">
        <a:lumMod val="65000"/>
        <a:lumOff val="35000"/>
      </a:schemeClr>
    </cs:fontRef>
    <cs:spPr bwMode="auto">
      <a:prstGeom prst="rect">
        <a:avLst/>
      </a:prstGeom>
      <a:noFill/>
      <a:ln w="9525" cap="flat" cmpd="sng" algn="ctr">
        <a:solidFill>
          <a:schemeClr val="tx1">
            <a:lumMod val="15000"/>
            <a:lumOff val="85000"/>
          </a:schemeClr>
        </a:solidFill>
        <a:round/>
      </a:ln>
    </cs:spPr>
    <cs:defRPr sz="900"/>
  </cs:dataTable>
  <cs:downBar>
    <cs:lnRef idx="0"/>
    <cs:fillRef idx="0"/>
    <cs:effectRef idx="0"/>
    <cs:fontRef idx="minor">
      <a:schemeClr val="tx1"/>
    </cs:fontRef>
    <cs:spPr bwMode="auto">
      <a:prstGeom prst="rect">
        <a:avLst/>
      </a:prstGeom>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dropLine>
  <cs:errorBar>
    <cs:lnRef idx="0"/>
    <cs:fillRef idx="0"/>
    <cs:effectRef idx="0"/>
    <cs:fontRef idx="minor">
      <a:schemeClr val="tx1"/>
    </cs:fontRef>
    <cs:spPr bwMode="auto">
      <a:prstGeom prst="rect">
        <a:avLst/>
      </a:prstGeom>
      <a:ln w="9525" cap="flat" cmpd="sng" algn="ctr">
        <a:solidFill>
          <a:schemeClr val="tx1">
            <a:lumMod val="65000"/>
            <a:lumOff val="35000"/>
          </a:schemeClr>
        </a:solidFill>
        <a:round/>
      </a:ln>
    </cs:spPr>
  </cs:errorBar>
  <cs:floor>
    <cs:lnRef idx="0"/>
    <cs:fillRef idx="0"/>
    <cs:effectRef idx="0"/>
    <cs:fontRef idx="minor">
      <a:schemeClr val="tx1"/>
    </cs:fontRef>
    <cs:spPr bwMode="auto">
      <a:prstGeom prst="rect">
        <a:avLst/>
      </a:prstGeom>
      <a:noFill/>
      <a:ln>
        <a:noFill/>
      </a:ln>
    </cs:spPr>
  </cs:floor>
  <cs:gridlineMajor>
    <cs:lnRef idx="0"/>
    <cs:fillRef idx="0"/>
    <cs:effectRef idx="0"/>
    <cs:fontRef idx="minor">
      <a:schemeClr val="tx1"/>
    </cs:fontRef>
    <cs:spPr bwMode="auto">
      <a:prstGeom prst="rect">
        <a:avLst/>
      </a:prstGeom>
      <a:ln w="9525" cap="flat" cmpd="sng" algn="ctr">
        <a:solidFill>
          <a:schemeClr val="tx1">
            <a:lumMod val="15000"/>
            <a:lumOff val="85000"/>
          </a:schemeClr>
        </a:solidFill>
        <a:round/>
      </a:ln>
    </cs:spPr>
  </cs:gridlineMajor>
  <cs:gridlineMinor>
    <cs:lnRef idx="0"/>
    <cs:fillRef idx="0"/>
    <cs:effectRef idx="0"/>
    <cs:fontRef idx="minor">
      <a:schemeClr val="tx1"/>
    </cs:fontRef>
    <cs:spPr bwMode="auto">
      <a:prstGeom prst="rect">
        <a:avLst/>
      </a:prstGeom>
      <a:ln w="9525" cap="flat" cmpd="sng" algn="ctr">
        <a:solidFill>
          <a:schemeClr val="tx1">
            <a:lumMod val="5000"/>
            <a:lumOff val="95000"/>
          </a:schemeClr>
        </a:solidFill>
        <a:round/>
      </a:ln>
    </cs:spPr>
  </cs:gridlineMinor>
  <cs:hiLoLine>
    <cs:lnRef idx="0"/>
    <cs:fillRef idx="0"/>
    <cs:effectRef idx="0"/>
    <cs:fontRef idx="minor">
      <a:schemeClr val="tx1"/>
    </cs:fontRef>
    <cs:spPr bwMode="auto">
      <a:prstGeom prst="rect">
        <a:avLst/>
      </a:prstGeom>
      <a:ln w="9525" cap="flat" cmpd="sng" algn="ctr">
        <a:solidFill>
          <a:schemeClr val="tx1">
            <a:lumMod val="50000"/>
            <a:lumOff val="50000"/>
          </a:schemeClr>
        </a:solidFill>
        <a:round/>
      </a:ln>
    </cs:spPr>
  </cs:hiLoLine>
  <cs:leader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65000"/>
        <a:lumOff val="35000"/>
      </a:schemeClr>
    </cs:fontRef>
    <cs:defRPr sz="900"/>
  </cs:seriesAxis>
  <cs:series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spc="0"/>
  </cs:title>
  <cs:trendline>
    <cs:lnRef idx="0">
      <cs:styleClr val="auto"/>
    </cs:lnRef>
    <cs:fillRef idx="0"/>
    <cs:effectRef idx="0"/>
    <cs:fontRef idx="minor">
      <a:schemeClr val="tx1"/>
    </cs:fontRef>
    <cs:spPr bwMode="auto">
      <a:prstGeom prst="rect">
        <a:avLst/>
      </a:prstGeom>
      <a:ln w="19050" cap="rnd">
        <a:solidFill>
          <a:schemeClr val="phClr"/>
        </a:solidFill>
        <a:prstDash val="sysDot"/>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tx1"/>
    </cs:fontRef>
    <cs:spPr bwMode="auto">
      <a:prstGeom prst="rect">
        <a:avLst/>
      </a:prstGeom>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spPr bwMode="auto">
      <a:prstGeom prst="rect">
        <a:avLst/>
      </a:prstGeom>
      <a:noFill/>
      <a:ln>
        <a:noFill/>
      </a:ln>
    </cs:spPr>
  </cs:wall>
  <cs:dataPointMarkerLayout symbol="circle" size="5"/>
</cs:chartStyle>
</file>

<file path=ppt/drawings/_rels/.rels><?xml version="1.0" encoding="UTF-8" standalone="yes"?><Relationships xmlns="http://schemas.openxmlformats.org/package/2006/relationships"></Relationships>
</file>

<file path=ppt/drawings/drawing1.xml><?xml version="1.0" encoding="utf-8"?>
<c:userShapes xmlns:c="http://schemas.openxmlformats.org/drawingml/2006/chart" xmlns:cdr="http://schemas.openxmlformats.org/drawingml/2006/chartDrawing" xmlns:a="http://schemas.openxmlformats.org/drawingml/2006/main" xmlns:r="http://schemas.openxmlformats.org/officeDocument/2006/relationships">
  <cdr:relSizeAnchor>
    <cdr:from>
      <cdr:x>0.18715000000000001</cdr:x>
      <cdr:y>0.43282999999999999</cdr:y>
    </cdr:from>
    <cdr:to>
      <cdr:x>0.28004000000000001</cdr:x>
      <cdr:y>0.47337000000000001</cdr:y>
    </cdr:to>
    <cdr:sp>
      <cdr:nvSpPr>
        <cdr:cNvPr id="2" name="TextBox 1"/>
        <cdr:cNvSpPr txBox="1"/>
      </cdr:nvSpPr>
      <cdr:spPr bwMode="auto">
        <a:xfrm>
          <a:off x="2806276" y="2858379"/>
          <a:ext cx="1392878" cy="267726"/>
        </a:xfrm>
        <a:prstGeom prst="rect">
          <a:avLst/>
        </a:prstGeom>
      </cdr:spPr>
      <cdr:txBody>
        <a:bodyPr vertOverflow="clip" wrap="square" rtlCol="0" anchor="ctr"/>
        <a:lstStyle/>
        <a:p>
          <a:pPr marL="0" indent="0" algn="ctr">
            <a:defRPr/>
          </a:pPr>
          <a:fld id="{CDF7E6F9-26BD-4E0D-986D-D6B472513AB7}" type="TxLink">
            <a:rPr lang="en-US" sz="2000" b="0" i="0" u="none" strike="noStrike">
              <a:solidFill>
                <a:srgbClr val="000000"/>
              </a:solidFill>
              <a:latin typeface="Segoe UI"/>
              <a:ea typeface="Arial"/>
              <a:cs typeface="Segoe UI"/>
            </a:rPr>
            <a:t>TXLINK</a:t>
          </a:fld>
          <a:endParaRPr lang="fr-CH" sz="2000" b="0" i="0" u="none" strike="noStrike">
            <a:solidFill>
              <a:srgbClr val="000000"/>
            </a:solidFill>
            <a:latin typeface="Segoe UI"/>
            <a:ea typeface="Arial"/>
            <a:cs typeface="Segoe UI"/>
          </a:endParaRPr>
        </a:p>
      </cdr:txBody>
    </cdr:sp>
  </cdr:relSizeAnchor>
  <cdr:relSizeAnchor>
    <cdr:from>
      <cdr:x>0.40550000000000003</cdr:x>
      <cdr:y>0.37131999999999998</cdr:y>
    </cdr:from>
    <cdr:to>
      <cdr:x>0.49840000000000001</cdr:x>
      <cdr:y>0.41186</cdr:y>
    </cdr:to>
    <cdr:sp>
      <cdr:nvSpPr>
        <cdr:cNvPr id="3" name="TextBox 1"/>
        <cdr:cNvSpPr txBox="1"/>
      </cdr:nvSpPr>
      <cdr:spPr bwMode="auto">
        <a:xfrm>
          <a:off x="6117243" y="2515234"/>
          <a:ext cx="1401456" cy="274610"/>
        </a:xfrm>
        <a:prstGeom prst="rect">
          <a:avLst/>
        </a:prstGeom>
      </cdr:spPr>
      <cdr:txBody>
        <a:bodyPr vertOverflow="clip"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a:defRPr/>
          </a:pPr>
          <a:fld id="{A27976A2-0E6D-490A-9856-4443B9437BF9}" type="TxLink">
            <a:rPr lang="en-US" sz="2000" b="0" i="0" u="none" strike="noStrike">
              <a:solidFill>
                <a:srgbClr val="000000"/>
              </a:solidFill>
              <a:latin typeface="Segoe UI"/>
              <a:ea typeface="Arial"/>
              <a:cs typeface="Segoe UI"/>
            </a:rPr>
            <a:t>TXLINK</a:t>
          </a:fld>
          <a:endParaRPr lang="fr-CH" sz="2000" b="0" i="0" u="none" strike="noStrike">
            <a:solidFill>
              <a:srgbClr val="000000"/>
            </a:solidFill>
            <a:latin typeface="Segoe UI"/>
            <a:ea typeface="Arial"/>
            <a:cs typeface="Segoe UI"/>
          </a:endParaRPr>
        </a:p>
      </cdr:txBody>
    </cdr:sp>
  </cdr:relSizeAnchor>
  <cdr:relSizeAnchor>
    <cdr:from>
      <cdr:x>0.61594000000000004</cdr:x>
      <cdr:y>0.18049000000000001</cdr:y>
    </cdr:from>
    <cdr:to>
      <cdr:x>0.70882999999999996</cdr:x>
      <cdr:y>0.22103</cdr:y>
    </cdr:to>
    <cdr:sp>
      <cdr:nvSpPr>
        <cdr:cNvPr id="4" name="TextBox 1"/>
        <cdr:cNvSpPr txBox="1"/>
      </cdr:nvSpPr>
      <cdr:spPr bwMode="auto">
        <a:xfrm>
          <a:off x="9291798" y="1222599"/>
          <a:ext cx="1401305" cy="274611"/>
        </a:xfrm>
        <a:prstGeom prst="rect">
          <a:avLst/>
        </a:prstGeom>
      </cdr:spPr>
      <cdr:txBody>
        <a:bodyPr vertOverflow="clip"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a:defRPr/>
          </a:pPr>
          <a:fld id="{33AA81D5-9513-4769-A419-2554FD3D79EE}" type="TxLink">
            <a:rPr lang="en-US" sz="2000" b="0" i="0" u="none" strike="noStrike">
              <a:solidFill>
                <a:srgbClr val="000000"/>
              </a:solidFill>
              <a:latin typeface="Segoe UI"/>
              <a:ea typeface="Arial"/>
              <a:cs typeface="Segoe UI"/>
            </a:rPr>
            <a:t>TXLINK</a:t>
          </a:fld>
          <a:endParaRPr lang="fr-CH" sz="2000" b="0" i="0" u="none" strike="noStrike">
            <a:solidFill>
              <a:srgbClr val="000000"/>
            </a:solidFill>
            <a:latin typeface="Segoe UI"/>
            <a:ea typeface="Arial"/>
            <a:cs typeface="Segoe UI"/>
          </a:endParaRPr>
        </a:p>
      </cdr:txBody>
    </cdr:sp>
  </cdr:relSizeAnchor>
  <cdr:relSizeAnchor>
    <cdr:from>
      <cdr:x>0.82194</cdr:x>
      <cdr:y>0.36491000000000001</cdr:y>
    </cdr:from>
    <cdr:to>
      <cdr:x>0.91483999999999999</cdr:x>
      <cdr:y>0.40544999999999998</cdr:y>
    </cdr:to>
    <cdr:sp>
      <cdr:nvSpPr>
        <cdr:cNvPr id="9" name="TextBox 1"/>
        <cdr:cNvSpPr txBox="1"/>
      </cdr:nvSpPr>
      <cdr:spPr bwMode="auto">
        <a:xfrm>
          <a:off x="12399555" y="2471831"/>
          <a:ext cx="1401456" cy="274610"/>
        </a:xfrm>
        <a:prstGeom prst="rect">
          <a:avLst/>
        </a:prstGeom>
      </cdr:spPr>
      <cdr:txBody>
        <a:bodyPr vertOverflow="clip"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a:defRPr/>
          </a:pPr>
          <a:fld id="{0336A0B2-98C4-4175-8C68-E2D7FBDD7A37}" type="TxLink">
            <a:rPr lang="en-US" sz="2000" b="0" i="0" u="none" strike="noStrike">
              <a:solidFill>
                <a:srgbClr val="000000"/>
              </a:solidFill>
              <a:latin typeface="Segoe UI"/>
              <a:ea typeface="Arial"/>
              <a:cs typeface="Segoe UI"/>
            </a:rPr>
            <a:t>TXLINK</a:t>
          </a:fld>
          <a:endParaRPr lang="fr-CH" sz="2000" b="0" i="0" u="none" strike="noStrike">
            <a:solidFill>
              <a:srgbClr val="000000"/>
            </a:solidFill>
            <a:latin typeface="Segoe UI"/>
            <a:ea typeface="Arial"/>
            <a:cs typeface="Segoe UI"/>
          </a:endParaRPr>
        </a:p>
      </cdr:txBody>
    </cdr:sp>
  </cdr:relSizeAnchor>
</c:userShapes>
</file>

<file path=ppt/drawings/drawing2.xml><?xml version="1.0" encoding="utf-8"?>
<c:userShapes xmlns:c="http://schemas.openxmlformats.org/drawingml/2006/chart" xmlns:cdr="http://schemas.openxmlformats.org/drawingml/2006/chartDrawing" xmlns:a="http://schemas.openxmlformats.org/drawingml/2006/main" xmlns:r="http://schemas.openxmlformats.org/officeDocument/2006/relationships">
  <cdr:relSizeAnchor>
    <cdr:from>
      <cdr:x>0.18618000000000001</cdr:x>
      <cdr:y>0.50941999999999998</cdr:y>
    </cdr:from>
    <cdr:to>
      <cdr:x>0.27906999999999998</cdr:x>
      <cdr:y>0.54996</cdr:y>
    </cdr:to>
    <cdr:sp>
      <cdr:nvSpPr>
        <cdr:cNvPr id="2" name="TextBox 1"/>
        <cdr:cNvSpPr txBox="1"/>
      </cdr:nvSpPr>
      <cdr:spPr bwMode="auto">
        <a:xfrm>
          <a:off x="2761377" y="3392684"/>
          <a:ext cx="1377746" cy="269991"/>
        </a:xfrm>
        <a:prstGeom prst="rect">
          <a:avLst/>
        </a:prstGeom>
      </cdr:spPr>
      <cdr:txBody>
        <a:bodyPr vertOverflow="clip" wrap="square" rtlCol="0" anchor="ctr"/>
        <a:lstStyle/>
        <a:p>
          <a:pPr marL="0" indent="0" algn="ctr">
            <a:defRPr/>
          </a:pPr>
          <a:fld id="{4C7CA71D-BAD5-4CE5-A917-F45951CFFF6E}" type="TxLink">
            <a:rPr lang="en-US" sz="2000" b="0" i="0" u="none" strike="noStrike">
              <a:solidFill>
                <a:srgbClr val="000000"/>
              </a:solidFill>
              <a:latin typeface="Segoe UI"/>
              <a:ea typeface="Arial"/>
              <a:cs typeface="Segoe UI"/>
            </a:rPr>
            <a:t>TXLINK</a:t>
          </a:fld>
          <a:endParaRPr lang="fr-CH" sz="2000" b="0" i="0" u="none" strike="noStrike">
            <a:solidFill>
              <a:srgbClr val="000000"/>
            </a:solidFill>
            <a:latin typeface="Segoe UI"/>
            <a:ea typeface="Arial"/>
            <a:cs typeface="Segoe UI"/>
          </a:endParaRPr>
        </a:p>
      </cdr:txBody>
    </cdr:sp>
  </cdr:relSizeAnchor>
  <cdr:relSizeAnchor>
    <cdr:from>
      <cdr:x>0.40006000000000003</cdr:x>
      <cdr:y>0.52478999999999998</cdr:y>
    </cdr:from>
    <cdr:to>
      <cdr:x>0.49296000000000001</cdr:x>
      <cdr:y>0.56533</cdr:y>
    </cdr:to>
    <cdr:sp>
      <cdr:nvSpPr>
        <cdr:cNvPr id="3" name="TextBox 1"/>
        <cdr:cNvSpPr txBox="1"/>
      </cdr:nvSpPr>
      <cdr:spPr bwMode="auto">
        <a:xfrm>
          <a:off x="5933743" y="3495022"/>
          <a:ext cx="1377894" cy="269990"/>
        </a:xfrm>
        <a:prstGeom prst="rect">
          <a:avLst/>
        </a:prstGeom>
      </cdr:spPr>
      <cdr:txBody>
        <a:bodyPr vertOverflow="clip"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a:defRPr/>
          </a:pPr>
          <a:fld id="{DF279CFE-D580-4BE5-8444-7A7672B15040}" type="TxLink">
            <a:rPr lang="en-US" sz="2000" b="0" i="0" u="none" strike="noStrike">
              <a:solidFill>
                <a:srgbClr val="000000"/>
              </a:solidFill>
              <a:latin typeface="Segoe UI"/>
              <a:ea typeface="Arial"/>
              <a:cs typeface="Segoe UI"/>
            </a:rPr>
            <a:t>TXLINK</a:t>
          </a:fld>
          <a:endParaRPr lang="fr-CH" sz="2000" b="0" i="0" u="none" strike="noStrike">
            <a:solidFill>
              <a:srgbClr val="000000"/>
            </a:solidFill>
            <a:latin typeface="Segoe UI"/>
            <a:ea typeface="Arial"/>
            <a:cs typeface="Segoe UI"/>
          </a:endParaRPr>
        </a:p>
      </cdr:txBody>
    </cdr:sp>
  </cdr:relSizeAnchor>
  <cdr:relSizeAnchor>
    <cdr:from>
      <cdr:x>0.60558999999999996</cdr:x>
      <cdr:y>0.52924000000000004</cdr:y>
    </cdr:from>
    <cdr:to>
      <cdr:x>0.69847999999999999</cdr:x>
      <cdr:y>0.56977999999999995</cdr:y>
    </cdr:to>
    <cdr:sp>
      <cdr:nvSpPr>
        <cdr:cNvPr id="4" name="TextBox 1"/>
        <cdr:cNvSpPr txBox="1"/>
      </cdr:nvSpPr>
      <cdr:spPr bwMode="auto">
        <a:xfrm>
          <a:off x="8982065" y="3524675"/>
          <a:ext cx="1377746" cy="269991"/>
        </a:xfrm>
        <a:prstGeom prst="rect">
          <a:avLst/>
        </a:prstGeom>
      </cdr:spPr>
      <cdr:txBody>
        <a:bodyPr vertOverflow="clip"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a:defRPr/>
          </a:pPr>
          <a:fld id="{30DFAD73-2278-4A58-8450-80F2B669F53B}" type="TxLink">
            <a:rPr lang="en-US" sz="2000" b="0" i="0" u="none" strike="noStrike">
              <a:solidFill>
                <a:srgbClr val="000000"/>
              </a:solidFill>
              <a:latin typeface="Segoe UI"/>
              <a:ea typeface="Arial"/>
              <a:cs typeface="Segoe UI"/>
            </a:rPr>
            <a:t>TXLINK</a:t>
          </a:fld>
          <a:endParaRPr lang="fr-CH" sz="2000" b="0" i="0" u="none" strike="noStrike">
            <a:solidFill>
              <a:srgbClr val="000000"/>
            </a:solidFill>
            <a:latin typeface="Segoe UI"/>
            <a:ea typeface="Arial"/>
            <a:cs typeface="Segoe UI"/>
          </a:endParaRPr>
        </a:p>
      </cdr:txBody>
    </cdr:sp>
  </cdr:relSizeAnchor>
  <cdr:relSizeAnchor>
    <cdr:from>
      <cdr:x>0.82447000000000004</cdr:x>
      <cdr:y>0.14929999999999999</cdr:y>
    </cdr:from>
    <cdr:to>
      <cdr:x>0.91737000000000002</cdr:x>
      <cdr:y>0.18984000000000001</cdr:y>
    </cdr:to>
    <cdr:sp>
      <cdr:nvSpPr>
        <cdr:cNvPr id="5" name="TextBox 1"/>
        <cdr:cNvSpPr txBox="1"/>
      </cdr:nvSpPr>
      <cdr:spPr bwMode="auto">
        <a:xfrm>
          <a:off x="8560608" y="916851"/>
          <a:ext cx="964599" cy="248958"/>
        </a:xfrm>
        <a:prstGeom prst="rect">
          <a:avLst/>
        </a:prstGeom>
      </cdr:spPr>
      <cdr:txBody>
        <a:bodyPr vertOverflow="clip"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a:defRPr/>
          </a:pPr>
          <a:fld id="{B117525E-996E-489E-8745-7D77FBE42887}" type="TxLink">
            <a:rPr lang="en-US" sz="2000" b="0" i="0" u="none" strike="noStrike">
              <a:solidFill>
                <a:srgbClr val="000000"/>
              </a:solidFill>
              <a:latin typeface="Segoe UI"/>
              <a:ea typeface="Arial"/>
              <a:cs typeface="Segoe UI"/>
            </a:rPr>
            <a:t>TXLINK</a:t>
          </a:fld>
          <a:endParaRPr lang="fr-CH" sz="2000" b="0" i="0" u="none" strike="noStrike">
            <a:solidFill>
              <a:srgbClr val="000000"/>
            </a:solidFill>
            <a:latin typeface="Segoe UI"/>
            <a:ea typeface="Arial"/>
            <a:cs typeface="Segoe UI"/>
          </a:endParaRPr>
        </a:p>
      </cdr:txBody>
    </cdr:sp>
  </cdr:relSizeAnchor>
</c:userShape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fr-CH"/>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996EB8F0-455F-6E48-9094-260D4E81056B}" type="datetimeFigureOut">
              <a:rPr lang="fr-CH"/>
              <a:t/>
            </a:fld>
            <a:endParaRPr lang="fr-CH"/>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fr-CH"/>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lang="fr-CH"/>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fr-CH"/>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0BEF67E6-671D-2D4C-9467-08A0157C7F84}" type="slidenum">
              <a:rPr lang="fr-CH"/>
              <a:t/>
            </a:fld>
            <a:endParaRPr lang="fr-CH"/>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Le CCD est un service de la Direction de l’UNIL, qui promeut une vision forte de la durabilité (Donut de K. Raworth). Nous sommes </a:t>
            </a:r>
            <a:r>
              <a:rPr lang="fr-CH"/>
              <a:t>acti·ve·f·s</a:t>
            </a:r>
            <a:r>
              <a:rPr lang="fr-CH"/>
              <a:t> à l’interne de l’UNIL avec les services et facultés, et à l’externe, principalement avec les communes et cantons romands.</a:t>
            </a:r>
            <a:endParaRPr lang="fr-CH"/>
          </a:p>
          <a:p>
            <a:pPr marL="0" indent="0">
              <a:buNone/>
              <a:defRPr/>
            </a:pPr>
            <a:r>
              <a:rPr lang="fr-CH"/>
              <a:t> Posture : pas des spécialistes du numérique mais tentative d’offrir un éclairage de durabilité forte sur le numérique.</a:t>
            </a:r>
            <a:endParaRPr lang="fr-CH"/>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171450" indent="-171450">
              <a:buFont typeface="Wingdings"/>
              <a:buChar char="à"/>
              <a:defRPr/>
            </a:pPr>
            <a:r>
              <a:rPr lang="fr-CH"/>
              <a:t>On va regarder quelques-uns des chiffres clés, disponibles aujourd’hui et représentant +- un consensus scientifique (sachant qu’il y a beaucoup de données manquantes et des avis divergents sur ce qui doit être comptabilisé ou pas)</a:t>
            </a:r>
            <a:endParaRPr/>
          </a:p>
          <a:p>
            <a:pPr marL="171450" indent="-171450">
              <a:buFont typeface="Wingdings"/>
              <a:buChar char="à"/>
              <a:defRPr/>
            </a:pPr>
            <a:endParaRPr lang="fr-CH"/>
          </a:p>
          <a:p>
            <a:pPr marL="0" indent="0">
              <a:buFont typeface="Wingdings"/>
              <a:buNone/>
              <a:defRPr/>
            </a:pPr>
            <a:r>
              <a:rPr lang="fr-CH"/>
              <a:t>Autres limites planétaires : de nombreux aspects compris ici, dont l’utilisation des métaux stratégiques qui rentre en compétition avec la production d’objets devant contribuer à la transition écologique (e.g. panneaux solaires)</a:t>
            </a:r>
            <a:endParaRPr/>
          </a:p>
          <a:p>
            <a:pPr marL="0" indent="0">
              <a:buFont typeface="Wingdings"/>
              <a:buNone/>
              <a:defRPr/>
            </a:pPr>
            <a:r>
              <a:rPr lang="fr-CH"/>
              <a:t>Impacts sociaux, etc. : là aussi, de nombreux aspects sont à considérer, comme pour les autres industries mais en particulier au vu du nombre impressionnant de matériaux différents requis pour le numérique</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Trois rapports du Shift Project, qui est un </a:t>
            </a:r>
            <a:r>
              <a:rPr lang="fr-CH"/>
              <a:t>think</a:t>
            </a:r>
            <a:r>
              <a:rPr lang="fr-CH"/>
              <a:t>-tank français fondé par Jean-Marc </a:t>
            </a:r>
            <a:r>
              <a:rPr lang="fr-CH"/>
              <a:t>Jancovici</a:t>
            </a:r>
            <a:r>
              <a:rPr lang="fr-CH"/>
              <a:t> et qui travaille beaucoup sur ces questions</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lgn="just">
              <a:defRPr/>
            </a:pPr>
            <a:r>
              <a:rPr lang="fr-CH" sz="1800">
                <a:latin typeface="Times New Roman"/>
                <a:ea typeface="Times New Roman"/>
              </a:rPr>
              <a:t>Bien que la part représentée par le numérique dans les émissions de GES mondiales soit encore débattue, il semble raisonnable de l’estimer entre 2% et 4% pour l’année 2021, à la suite des conclusions de Freitag et al. (2021, p. 2) ainsi que des derniers chiffres proposés par The Shift Project (2021, p. 14-15). En comparaison, les véhicules légers (voitures et motos) représentaient 8% des émissions de GES mondiales en 2018 (The Shift Project, 2021, p. 14).</a:t>
            </a:r>
            <a:endParaRPr sz="1800">
              <a:latin typeface="Times New Roman"/>
              <a:ea typeface="Times New Roman"/>
            </a:endParaRPr>
          </a:p>
          <a:p>
            <a:pPr>
              <a:defRPr/>
            </a:pPr>
            <a:endParaRPr sz="2800">
              <a:latin typeface="Calibri"/>
              <a:ea typeface="Calibri"/>
              <a:cs typeface="Times New Roman"/>
            </a:endParaRPr>
          </a:p>
          <a:p>
            <a:pPr marL="0" marR="0" lvl="0" indent="0" algn="l" defTabSz="914400">
              <a:lnSpc>
                <a:spcPct val="100000"/>
              </a:lnSpc>
              <a:spcBef>
                <a:spcPts val="0"/>
              </a:spcBef>
              <a:spcAft>
                <a:spcPts val="0"/>
              </a:spcAft>
              <a:buClrTx/>
              <a:buSzTx/>
              <a:buFontTx/>
              <a:buNone/>
              <a:defRPr/>
            </a:pPr>
            <a:r>
              <a:rPr lang="fr-CH" sz="1800">
                <a:latin typeface="Times New Roman"/>
                <a:ea typeface="Times New Roman"/>
              </a:rPr>
              <a:t>Plus que son état actuel, c’est sa croissance qui est soulignée comme étant inquiétante. En effet, The Shift Project (2021, p. 14) constate un taux de croissance des émissions du secteur de 6% par an entre 2013 et 2019 (ce qui représente un doublement tous les 12 ans), avec un risque important de passer à 9% à court terme, amenant à un doublement potentiel de l’impact du numérique avant 2030. Cela est confirmé par l’analyse conduite par </a:t>
            </a:r>
            <a:r>
              <a:rPr lang="fr-CH" sz="1800">
                <a:latin typeface="Times New Roman"/>
                <a:ea typeface="Times New Roman"/>
              </a:rPr>
              <a:t>Belkhir</a:t>
            </a:r>
            <a:r>
              <a:rPr lang="fr-CH" sz="1800">
                <a:latin typeface="Times New Roman"/>
                <a:ea typeface="Times New Roman"/>
              </a:rPr>
              <a:t> &amp; </a:t>
            </a:r>
            <a:r>
              <a:rPr lang="fr-CH" sz="1800">
                <a:latin typeface="Times New Roman"/>
                <a:ea typeface="Times New Roman"/>
              </a:rPr>
              <a:t>Elmeligi</a:t>
            </a:r>
            <a:r>
              <a:rPr lang="fr-CH" sz="1800">
                <a:latin typeface="Times New Roman"/>
                <a:ea typeface="Times New Roman"/>
              </a:rPr>
              <a:t> (2018, p. 458), certes plus ancienne mais faisant référence sur la question.</a:t>
            </a:r>
            <a:endParaRPr sz="1800">
              <a:latin typeface="Times New Roman"/>
              <a:ea typeface="Times New Roman"/>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b="0"/>
              <a:t>Rapport Quantis VD (2022, chiffres 2019) :</a:t>
            </a:r>
            <a:endParaRPr/>
          </a:p>
          <a:p>
            <a:pPr marL="0" marR="0" lvl="0" indent="0" algn="l" defTabSz="914400">
              <a:lnSpc>
                <a:spcPct val="100000"/>
              </a:lnSpc>
              <a:spcBef>
                <a:spcPts val="0"/>
              </a:spcBef>
              <a:spcAft>
                <a:spcPts val="0"/>
              </a:spcAft>
              <a:buClrTx/>
              <a:buSzTx/>
              <a:buFontTx/>
              <a:buNone/>
              <a:defRPr/>
            </a:pPr>
            <a:r>
              <a:rPr lang="fr-CH" sz="1800" b="0">
                <a:solidFill>
                  <a:srgbClr val="4F443F"/>
                </a:solidFill>
                <a:latin typeface="SourceSansPro"/>
              </a:rPr>
              <a:t>Déplacements</a:t>
            </a:r>
            <a:r>
              <a:rPr lang="fr-CH" sz="1800" b="0">
                <a:solidFill>
                  <a:srgbClr val="4F443F"/>
                </a:solidFill>
                <a:latin typeface="SourceSansPro"/>
              </a:rPr>
              <a:t> </a:t>
            </a:r>
            <a:r>
              <a:rPr lang="fr-CH" sz="1800" b="0">
                <a:solidFill>
                  <a:srgbClr val="4F443F"/>
                </a:solidFill>
                <a:latin typeface="SourceSansPro"/>
              </a:rPr>
              <a:t>aériens</a:t>
            </a:r>
            <a:r>
              <a:rPr lang="fr-CH" sz="1800" b="0">
                <a:solidFill>
                  <a:srgbClr val="4F443F"/>
                </a:solidFill>
                <a:latin typeface="SourceSansPro"/>
              </a:rPr>
              <a:t> des </a:t>
            </a:r>
            <a:r>
              <a:rPr lang="fr-CH" sz="1800" b="0">
                <a:solidFill>
                  <a:srgbClr val="4F443F"/>
                </a:solidFill>
                <a:latin typeface="SourceSansPro"/>
              </a:rPr>
              <a:t>Vaudois.es</a:t>
            </a:r>
            <a:r>
              <a:rPr lang="fr-CH" sz="1800" b="0">
                <a:solidFill>
                  <a:srgbClr val="4F443F"/>
                </a:solidFill>
                <a:latin typeface="SourceSansPro"/>
              </a:rPr>
              <a:t> (tourisme et affaires), comptés à 50% selon la clé de répartition adoptée par Quantis : 962 200 </a:t>
            </a:r>
            <a:r>
              <a:rPr lang="fr-CH" sz="1800" b="0">
                <a:latin typeface="SourceSansPro"/>
              </a:rPr>
              <a:t>t</a:t>
            </a:r>
            <a:r>
              <a:rPr lang="fr-CH" sz="1800" b="0">
                <a:latin typeface="SourceSansPro"/>
              </a:rPr>
              <a:t> CO2eq, soit </a:t>
            </a:r>
            <a:r>
              <a:rPr lang="fr-CH" sz="1800">
                <a:solidFill>
                  <a:srgbClr val="4F443F"/>
                </a:solidFill>
                <a:latin typeface="SourceSansPro"/>
              </a:rPr>
              <a:t>7.9% de l’empreinte totale</a:t>
            </a:r>
            <a:endParaRPr lang="fr-CH"/>
          </a:p>
          <a:p>
            <a:pPr marL="0" marR="0" lvl="0" indent="0" algn="l" defTabSz="914400">
              <a:lnSpc>
                <a:spcPct val="100000"/>
              </a:lnSpc>
              <a:spcBef>
                <a:spcPts val="0"/>
              </a:spcBef>
              <a:spcAft>
                <a:spcPts val="0"/>
              </a:spcAft>
              <a:buClrTx/>
              <a:buSzTx/>
              <a:buFontTx/>
              <a:buNone/>
              <a:defRPr/>
            </a:pPr>
            <a:r>
              <a:rPr lang="fr-CH" b="0"/>
              <a:t>Multiplication par 2 pour avoir le chiffre réel (et non la part de responsabilité) : 15.8%</a:t>
            </a:r>
            <a:endParaRPr/>
          </a:p>
          <a:p>
            <a:pPr marL="0" marR="0" lvl="0" indent="0" algn="l" defTabSz="914400">
              <a:lnSpc>
                <a:spcPct val="100000"/>
              </a:lnSpc>
              <a:spcBef>
                <a:spcPts val="0"/>
              </a:spcBef>
              <a:spcAft>
                <a:spcPts val="0"/>
              </a:spcAft>
              <a:buClrTx/>
              <a:buSzTx/>
              <a:buFontTx/>
              <a:buNone/>
              <a:defRPr/>
            </a:pPr>
            <a:endParaRPr lang="fr-CH" b="0"/>
          </a:p>
          <a:p>
            <a:pPr>
              <a:defRPr/>
            </a:pPr>
            <a:endParaRPr lang="fr-CH" b="0"/>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fr-CH" sz="1800">
                <a:latin typeface="Times New Roman"/>
                <a:ea typeface="Times New Roman"/>
              </a:rPr>
              <a:t>Empreinte carbone : 17.2 Mt en 2020, 25 Mt en 2030, 49 Mt en 2050</a:t>
            </a:r>
            <a:endParaRPr/>
          </a:p>
          <a:p>
            <a:pPr marL="0" marR="0" lvl="0" indent="0" algn="l" defTabSz="914400">
              <a:lnSpc>
                <a:spcPct val="100000"/>
              </a:lnSpc>
              <a:spcBef>
                <a:spcPts val="0"/>
              </a:spcBef>
              <a:spcAft>
                <a:spcPts val="0"/>
              </a:spcAft>
              <a:buClrTx/>
              <a:buSzTx/>
              <a:buFontTx/>
              <a:buNone/>
              <a:defRPr/>
            </a:pPr>
            <a:r>
              <a:rPr lang="fr-CH" sz="1800">
                <a:latin typeface="Times New Roman"/>
                <a:ea typeface="Times New Roman"/>
              </a:rPr>
              <a:t>Cons. électrique : 52 TWh en 2020, 54 TWh en 2030, 93 TWh en 2050</a:t>
            </a:r>
            <a:endParaRPr/>
          </a:p>
          <a:p>
            <a:pPr marL="0" marR="0" lvl="0" indent="0" algn="l" defTabSz="914400">
              <a:lnSpc>
                <a:spcPct val="100000"/>
              </a:lnSpc>
              <a:spcBef>
                <a:spcPts val="0"/>
              </a:spcBef>
              <a:spcAft>
                <a:spcPts val="0"/>
              </a:spcAft>
              <a:buClrTx/>
              <a:buSzTx/>
              <a:buFontTx/>
              <a:buNone/>
              <a:defRPr/>
            </a:pPr>
            <a:endParaRPr lang="fr-CH" sz="1800">
              <a:latin typeface="Times New Roman"/>
              <a:ea typeface="Times New Roman"/>
            </a:endParaRPr>
          </a:p>
          <a:p>
            <a:pPr marL="0" marR="0" lvl="0" indent="0" algn="l" defTabSz="914400">
              <a:lnSpc>
                <a:spcPct val="100000"/>
              </a:lnSpc>
              <a:spcBef>
                <a:spcPts val="0"/>
              </a:spcBef>
              <a:spcAft>
                <a:spcPts val="0"/>
              </a:spcAft>
              <a:buClrTx/>
              <a:buSzTx/>
              <a:buFontTx/>
              <a:buNone/>
              <a:defRPr/>
            </a:pPr>
            <a:r>
              <a:rPr lang="fr-CH" sz="1800">
                <a:latin typeface="Times New Roman"/>
                <a:ea typeface="Times New Roman"/>
              </a:rPr>
              <a:t>Centres de données : ~20% des émissions de GES en 2020, 2030 et 2050</a:t>
            </a:r>
            <a:endParaRPr/>
          </a:p>
          <a:p>
            <a:pPr marL="0" marR="0" lvl="0" indent="0" algn="l" defTabSz="914400">
              <a:lnSpc>
                <a:spcPct val="100000"/>
              </a:lnSpc>
              <a:spcBef>
                <a:spcPts val="0"/>
              </a:spcBef>
              <a:spcAft>
                <a:spcPts val="0"/>
              </a:spcAft>
              <a:buClrTx/>
              <a:buSzTx/>
              <a:buFontTx/>
              <a:buNone/>
              <a:defRPr/>
            </a:pPr>
            <a:r>
              <a:rPr lang="fr-CH" sz="1800">
                <a:latin typeface="Times New Roman"/>
                <a:ea typeface="Times New Roman"/>
              </a:rPr>
              <a:t>Doublement de la consommation électrique des centres de données à 2050 car augmentation de leur nombre pour répondre au trafic de données.</a:t>
            </a:r>
            <a:endParaRPr/>
          </a:p>
          <a:p>
            <a:pPr marL="0" marR="0" lvl="0" indent="0" algn="l" defTabSz="914400">
              <a:lnSpc>
                <a:spcPct val="100000"/>
              </a:lnSpc>
              <a:spcBef>
                <a:spcPts val="0"/>
              </a:spcBef>
              <a:spcAft>
                <a:spcPts val="0"/>
              </a:spcAft>
              <a:buClrTx/>
              <a:buSzTx/>
              <a:buFontTx/>
              <a:buNone/>
              <a:defRPr/>
            </a:pPr>
            <a:endParaRPr lang="fr-CH" sz="1800">
              <a:latin typeface="Times New Roman"/>
              <a:ea typeface="Times New Roman"/>
            </a:endParaRPr>
          </a:p>
          <a:p>
            <a:pPr marL="0" marR="0" lvl="0" indent="0" algn="l" defTabSz="914400">
              <a:lnSpc>
                <a:spcPct val="100000"/>
              </a:lnSpc>
              <a:spcBef>
                <a:spcPts val="0"/>
              </a:spcBef>
              <a:spcAft>
                <a:spcPts val="0"/>
              </a:spcAft>
              <a:buClrTx/>
              <a:buSzTx/>
              <a:buFontTx/>
              <a:buNone/>
              <a:defRPr/>
            </a:pPr>
            <a:r>
              <a:rPr lang="fr-CH" sz="1800">
                <a:latin typeface="Times New Roman"/>
                <a:ea typeface="Times New Roman"/>
              </a:rPr>
              <a:t>Dans une approche de sobriété numérique, c’est donc une réduction drastique de la demande en terminaux neufs qui est requise, ainsi que la limitation de la sur-disponibilité et des incitations à l’achat de nouveaux produits, tels que les objets connectés.</a:t>
            </a:r>
            <a:r>
              <a:rPr/>
              <a:t> Idem pour le trafic de données : il ne doit pas croître autant que prévu, sinon c’est l’explosion</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fr-CH">
              <a:latin typeface="Helvetica"/>
            </a:endParaRPr>
          </a:p>
          <a:p>
            <a:pPr>
              <a:defRPr/>
            </a:pPr>
            <a:r>
              <a:rPr lang="fr-CH">
                <a:latin typeface="Helvetica"/>
              </a:rPr>
              <a:t>Plus de détails :</a:t>
            </a:r>
            <a:endParaRPr/>
          </a:p>
          <a:p>
            <a:pPr>
              <a:defRPr/>
            </a:pPr>
            <a:r>
              <a:rPr lang="fr-CH">
                <a:latin typeface="Helvetica"/>
              </a:rPr>
              <a:t>Information, communication et divertissement (2018) : 3’083 GWh, 5.4% du total</a:t>
            </a:r>
            <a:endParaRPr/>
          </a:p>
          <a:p>
            <a:pPr>
              <a:defRPr/>
            </a:pPr>
            <a:r>
              <a:rPr lang="fr-CH">
                <a:latin typeface="Helvetica"/>
              </a:rPr>
              <a:t>Centre de calcul et salles des serveurs (2019) : 2’100 GWh, 3.7% du total</a:t>
            </a:r>
            <a:endParaRPr/>
          </a:p>
          <a:p>
            <a:pPr>
              <a:defRPr/>
            </a:pPr>
            <a:r>
              <a:rPr lang="fr-CH">
                <a:latin typeface="Helvetica"/>
              </a:rPr>
              <a:t>Total de ces deux consommations : 5’183 GWh, 9.1%</a:t>
            </a:r>
            <a:endParaRPr/>
          </a:p>
          <a:p>
            <a:pPr>
              <a:defRPr/>
            </a:pPr>
            <a:r>
              <a:rPr lang="fr-CH">
                <a:latin typeface="Helvetica"/>
              </a:rPr>
              <a:t>Consommation totale d’électricité en Suisse (2019) : 57’200 GWh</a:t>
            </a:r>
            <a:endParaRPr/>
          </a:p>
          <a:p>
            <a:pPr marL="0" marR="0" lvl="0" indent="0" algn="l" defTabSz="914400">
              <a:lnSpc>
                <a:spcPct val="100000"/>
              </a:lnSpc>
              <a:spcBef>
                <a:spcPts val="0"/>
              </a:spcBef>
              <a:spcAft>
                <a:spcPts val="0"/>
              </a:spcAft>
              <a:buClrTx/>
              <a:buSzTx/>
              <a:buFontTx/>
              <a:buNone/>
              <a:defRPr/>
            </a:pPr>
            <a:endParaRPr lang="fr-CH"/>
          </a:p>
          <a:p>
            <a:pPr marL="0" marR="0" lvl="0" indent="0" algn="l" defTabSz="914400">
              <a:lnSpc>
                <a:spcPct val="100000"/>
              </a:lnSpc>
              <a:spcBef>
                <a:spcPts val="0"/>
              </a:spcBef>
              <a:spcAft>
                <a:spcPts val="0"/>
              </a:spcAft>
              <a:buClrTx/>
              <a:buSzTx/>
              <a:buFontTx/>
              <a:buNone/>
              <a:defRPr/>
            </a:pPr>
            <a:r>
              <a:rPr lang="fr-CH"/>
              <a:t>Consommation d’électricité des CFF (2022) : 2’300 GWh (https://</a:t>
            </a:r>
            <a:r>
              <a:rPr lang="fr-CH"/>
              <a:t>company.sbb.ch</a:t>
            </a:r>
            <a:r>
              <a:rPr lang="fr-CH"/>
              <a:t>/</a:t>
            </a:r>
            <a:r>
              <a:rPr lang="fr-CH"/>
              <a:t>fr</a:t>
            </a:r>
            <a:r>
              <a:rPr lang="fr-CH"/>
              <a:t>/les-</a:t>
            </a:r>
            <a:r>
              <a:rPr lang="fr-CH"/>
              <a:t>cff</a:t>
            </a:r>
            <a:r>
              <a:rPr lang="fr-CH"/>
              <a:t>-comme-partenaire-commercial/prestations-</a:t>
            </a:r>
            <a:r>
              <a:rPr lang="fr-CH"/>
              <a:t>eft</a:t>
            </a:r>
            <a:r>
              <a:rPr lang="fr-CH"/>
              <a:t>/</a:t>
            </a:r>
            <a:r>
              <a:rPr lang="fr-CH"/>
              <a:t>energie</a:t>
            </a:r>
            <a:r>
              <a:rPr lang="fr-CH"/>
              <a:t>/</a:t>
            </a:r>
            <a:r>
              <a:rPr lang="fr-CH"/>
              <a:t>consommation.html</a:t>
            </a:r>
            <a:r>
              <a:rPr lang="fr-CH"/>
              <a:t>)</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Espace réservé de l'image des diapositives 1"/>
          <p:cNvSpPr>
            <a:spLocks noChangeAspect="1" noGrp="1" noRot="1"/>
          </p:cNvSpPr>
          <p:nvPr>
            <p:ph type="sldImg"/>
          </p:nvPr>
        </p:nvSpPr>
        <p:spPr bwMode="auto"/>
      </p:sp>
      <p:sp>
        <p:nvSpPr>
          <p:cNvPr id="3" name="Espace réservé des notes 2"/>
          <p:cNvSpPr>
            <a:spLocks noGrp="1"/>
          </p:cNvSpPr>
          <p:nvPr>
            <p:ph type="body" idx="1"/>
          </p:nvPr>
        </p:nvSpPr>
        <p:spPr bwMode="auto"/>
        <p:txBody>
          <a:bodyPr/>
          <a:lstStyle/>
          <a:p>
            <a:pPr>
              <a:defRPr/>
            </a:pPr>
            <a:r>
              <a:rPr lang="fr-FR" b="0" u="none"/>
              <a:t>On voit que, au niveau des émissions de GES de l’UNIL, le numérique représente env. 6% du total. Cela comprend tout le matériel informatique et électronique acheté par l’UNIL, ainsi que les ordinateurs des </a:t>
            </a:r>
            <a:r>
              <a:rPr lang="fr-FR" b="0" u="none"/>
              <a:t>étudiant·e·s</a:t>
            </a:r>
            <a:r>
              <a:rPr lang="fr-FR" b="0" u="none"/>
              <a:t> (1/pax pour la durée complète des études).</a:t>
            </a:r>
            <a:endParaRPr/>
          </a:p>
          <a:p>
            <a:pPr>
              <a:defRPr/>
            </a:pPr>
            <a:endParaRPr lang="fr-FR" b="0" u="none"/>
          </a:p>
          <a:p>
            <a:pPr>
              <a:defRPr/>
            </a:pPr>
            <a:r>
              <a:rPr lang="fr-FR" b="0" u="none"/>
              <a:t>Pour plus de détails sur le reste :</a:t>
            </a:r>
            <a:endParaRPr/>
          </a:p>
          <a:p>
            <a:pPr>
              <a:defRPr/>
            </a:pPr>
            <a:r>
              <a:rPr lang="fr-FR" b="0" u="none"/>
              <a:t>L’empreinte carbone de l’UNIL est ainsi partagée : </a:t>
            </a:r>
            <a:endParaRPr/>
          </a:p>
          <a:p>
            <a:pPr>
              <a:defRPr/>
            </a:pPr>
            <a:r>
              <a:rPr lang="fr-FR" b="0" u="none"/>
              <a:t>- Plus du tiers de celle-ci est liée à la mobilité</a:t>
            </a:r>
            <a:endParaRPr/>
          </a:p>
          <a:p>
            <a:pPr>
              <a:defRPr/>
            </a:pPr>
            <a:r>
              <a:rPr lang="fr-FR" b="0" u="none"/>
              <a:t>- Les bâtiments et les biens de consommation représentent chacun un quart des impacts</a:t>
            </a:r>
            <a:endParaRPr/>
          </a:p>
          <a:p>
            <a:pPr>
              <a:defRPr/>
            </a:pPr>
            <a:r>
              <a:rPr lang="fr-FR" b="0" u="none"/>
              <a:t>- et l’alimentation, 17%</a:t>
            </a:r>
            <a:endParaRPr/>
          </a:p>
          <a:p>
            <a:pPr>
              <a:defRPr/>
            </a:pPr>
            <a:endParaRPr lang="fr-FR" b="0" u="none"/>
          </a:p>
          <a:p>
            <a:pPr>
              <a:defRPr/>
            </a:pPr>
            <a:r>
              <a:rPr lang="fr-FR" b="0" u="none"/>
              <a:t>Mention spéciale aux plus grands postes d’impacts :</a:t>
            </a:r>
            <a:endParaRPr/>
          </a:p>
          <a:p>
            <a:pPr>
              <a:defRPr/>
            </a:pPr>
            <a:r>
              <a:rPr lang="fr-FR" b="0" u="none"/>
              <a:t>- en premier lieu, les déplacements professionnels en avion de la communauté universitaire (pour rejoindre les terrains de recherche, des colloques, séminaires, </a:t>
            </a:r>
            <a:r>
              <a:rPr lang="fr-FR" b="0" u="none"/>
              <a:t>etc</a:t>
            </a:r>
            <a:r>
              <a:rPr lang="fr-FR" b="0" u="none"/>
              <a:t>). Ils représentent à eux seuls plus de 20% des EGES de l’Université.</a:t>
            </a:r>
            <a:endParaRPr/>
          </a:p>
          <a:p>
            <a:pPr>
              <a:defRPr/>
            </a:pPr>
            <a:r>
              <a:rPr lang="fr-FR" b="0" u="none"/>
              <a:t>- sur le podium, suivent le chauffage des bâtiments et la production du matériel de laboratoire </a:t>
            </a:r>
            <a:endParaRPr/>
          </a:p>
          <a:p>
            <a:pPr>
              <a:defRPr/>
            </a:pPr>
            <a:r>
              <a:rPr lang="fr-FR" b="0" u="none"/>
              <a:t>- suivis de près par les déplacements en voiture et de la consommation de viande.</a:t>
            </a:r>
            <a:endParaRPr/>
          </a:p>
        </p:txBody>
      </p:sp>
      <p:sp>
        <p:nvSpPr>
          <p:cNvPr id="4" name="Espace réservé du numéro de diapositive 3"/>
          <p:cNvSpPr>
            <a:spLocks noGrp="1"/>
          </p:cNvSpPr>
          <p:nvPr>
            <p:ph type="sldNum" sz="quarter" idx="5"/>
          </p:nvPr>
        </p:nvSpPr>
        <p:spPr bwMode="auto"/>
        <p:txBody>
          <a:bodyPr/>
          <a:lstStyle/>
          <a:p>
            <a:pPr>
              <a:defRPr/>
            </a:pPr>
            <a:fld id="{D08333FF-5BC6-5E47-BAA3-9F1CAFE7183A}" type="slidenum">
              <a:rPr lang="fr-FR"/>
              <a:t/>
            </a:fld>
            <a:endParaRPr lang="fr-F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Espace réservé de l'image des diapositives 1"/>
          <p:cNvSpPr>
            <a:spLocks noChangeAspect="1" noGrp="1" noRot="1"/>
          </p:cNvSpPr>
          <p:nvPr>
            <p:ph type="sldImg"/>
          </p:nvPr>
        </p:nvSpPr>
        <p:spPr bwMode="auto"/>
      </p:sp>
      <p:sp>
        <p:nvSpPr>
          <p:cNvPr id="3" name="Espace réservé des notes 2"/>
          <p:cNvSpPr>
            <a:spLocks noGrp="1"/>
          </p:cNvSpPr>
          <p:nvPr>
            <p:ph type="body" idx="1"/>
          </p:nvPr>
        </p:nvSpPr>
        <p:spPr bwMode="auto"/>
        <p:txBody>
          <a:bodyPr/>
          <a:lstStyle/>
          <a:p>
            <a:pPr>
              <a:defRPr/>
            </a:pPr>
            <a:r>
              <a:rPr lang="fr-FR" b="0" u="none"/>
              <a:t>Mais au niveau de l’impact sur la biodiversité, la part du numérique monte à 30% !</a:t>
            </a:r>
            <a:endParaRPr/>
          </a:p>
          <a:p>
            <a:pPr>
              <a:defRPr/>
            </a:pPr>
            <a:r>
              <a:rPr lang="fr-FR" b="0" u="none"/>
              <a:t>Pourquoi ? Car la production de matériel numérique, informatique notamment, nécessite l’extraction de métaux et minerais qui génère la destruction directe d’habitats et la pollution au long terme des mers, des sols et rivières.</a:t>
            </a:r>
            <a:endParaRPr/>
          </a:p>
        </p:txBody>
      </p:sp>
      <p:sp>
        <p:nvSpPr>
          <p:cNvPr id="4" name="Espace réservé du numéro de diapositive 3"/>
          <p:cNvSpPr>
            <a:spLocks noGrp="1"/>
          </p:cNvSpPr>
          <p:nvPr>
            <p:ph type="sldNum" sz="quarter" idx="5"/>
          </p:nvPr>
        </p:nvSpPr>
        <p:spPr bwMode="auto"/>
        <p:txBody>
          <a:bodyPr/>
          <a:lstStyle/>
          <a:p>
            <a:pPr>
              <a:defRPr/>
            </a:pPr>
            <a:fld id="{D08333FF-5BC6-5E47-BAA3-9F1CAFE7183A}" type="slidenum">
              <a:rPr lang="fr-FR"/>
              <a:t/>
            </a:fld>
            <a:endParaRPr lang="fr-F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Voici un exemple de ce que voudrait dire rentrer dans les limites planétaires au niveau numérique (en ce qui concerne les équipements les plus communs).</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Pour les estimations de temps, la fourchette représente la différence entre les jours de semaine et les jours de weekend, ainsi que les différences entre la moyenne et la médiane.</a:t>
            </a:r>
            <a:endParaRPr/>
          </a:p>
          <a:p>
            <a:pPr>
              <a:defRPr/>
            </a:pPr>
            <a:r>
              <a:rPr lang="fr-CH"/>
              <a:t>Même si une partie du temps passé sur internet ne se fait pas sur smartphone, la grande majorité l’est.</a:t>
            </a:r>
            <a:endParaRPr/>
          </a:p>
          <a:p>
            <a:pPr>
              <a:defRPr/>
            </a:pPr>
            <a:r>
              <a:rPr lang="fr-CH"/>
              <a:t>Une partie du temps passé à jouer à des jeux vidéo se fait en plus du temps passé sur smartphone. Néanmoins, comme beaucoup de jeunes jouent sur leur smartphone, on ne peut pas additionner les temps passés sur smartphone et les temps passés sur jeux vidéo afin d’avoir le temps total passé derrière un écran.</a:t>
            </a:r>
            <a:endParaRPr/>
          </a:p>
          <a:p>
            <a:pPr>
              <a:defRPr/>
            </a:pPr>
            <a:endParaRPr lang="fr-CH"/>
          </a:p>
          <a:p>
            <a:pPr marL="0" marR="0" lvl="0" indent="0" algn="l" defTabSz="914400">
              <a:lnSpc>
                <a:spcPct val="100000"/>
              </a:lnSpc>
              <a:spcBef>
                <a:spcPts val="0"/>
              </a:spcBef>
              <a:spcAft>
                <a:spcPts val="0"/>
              </a:spcAft>
              <a:buClrTx/>
              <a:buSzTx/>
              <a:buFontTx/>
              <a:buNone/>
              <a:defRPr/>
            </a:pPr>
            <a:r>
              <a:rPr lang="fr-CH"/>
              <a:t>Enfin, le temps quotidien sur jeux vidéo provient des réponses </a:t>
            </a:r>
            <a:r>
              <a:rPr lang="en-GB" sz="1800">
                <a:latin typeface="ArialMT"/>
              </a:rPr>
              <a:t>des </a:t>
            </a:r>
            <a:r>
              <a:rPr lang="en-GB" sz="1800">
                <a:latin typeface="ArialMT"/>
              </a:rPr>
              <a:t>jeunes</a:t>
            </a:r>
            <a:r>
              <a:rPr lang="en-GB" sz="1800">
                <a:latin typeface="ArialMT"/>
              </a:rPr>
              <a:t> qui </a:t>
            </a:r>
            <a:r>
              <a:rPr lang="en-GB" sz="1800">
                <a:latin typeface="ArialMT"/>
              </a:rPr>
              <a:t>jouent</a:t>
            </a:r>
            <a:r>
              <a:rPr lang="en-GB" sz="1800">
                <a:latin typeface="ArialMT"/>
              </a:rPr>
              <a:t> au </a:t>
            </a:r>
            <a:r>
              <a:rPr lang="en-GB" sz="1800">
                <a:latin typeface="ArialMT"/>
              </a:rPr>
              <a:t>moins</a:t>
            </a:r>
            <a:r>
              <a:rPr lang="en-GB" sz="1800">
                <a:latin typeface="ArialMT"/>
              </a:rPr>
              <a:t> </a:t>
            </a:r>
            <a:r>
              <a:rPr lang="en-GB" sz="1800">
                <a:latin typeface="ArialMT"/>
              </a:rPr>
              <a:t>une</a:t>
            </a:r>
            <a:r>
              <a:rPr lang="en-GB" sz="1800">
                <a:latin typeface="ArialMT"/>
              </a:rPr>
              <a:t> </a:t>
            </a:r>
            <a:r>
              <a:rPr lang="en-GB" sz="1800">
                <a:latin typeface="ArialMT"/>
              </a:rPr>
              <a:t>fois</a:t>
            </a:r>
            <a:r>
              <a:rPr lang="en-GB" sz="1800">
                <a:latin typeface="ArialMT"/>
              </a:rPr>
              <a:t> de temps </a:t>
            </a:r>
            <a:r>
              <a:rPr lang="en-GB" sz="1800">
                <a:latin typeface="ArialMT"/>
              </a:rPr>
              <a:t>en</a:t>
            </a:r>
            <a:r>
              <a:rPr lang="en-GB" sz="1800">
                <a:latin typeface="ArialMT"/>
              </a:rPr>
              <a:t> temps à des jeux </a:t>
            </a:r>
            <a:r>
              <a:rPr lang="en-GB" sz="1800">
                <a:latin typeface="ArialMT"/>
              </a:rPr>
              <a:t>vidéo</a:t>
            </a:r>
            <a:r>
              <a:rPr lang="en-GB" sz="1800">
                <a:latin typeface="ArialMT"/>
              </a:rPr>
              <a:t> (</a:t>
            </a:r>
            <a:r>
              <a:rPr lang="en-GB" sz="1800">
                <a:latin typeface="ArialMT"/>
              </a:rPr>
              <a:t>soit</a:t>
            </a:r>
            <a:r>
              <a:rPr lang="en-GB" sz="1800">
                <a:latin typeface="ArialMT"/>
              </a:rPr>
              <a:t> 79 % de </a:t>
            </a:r>
            <a:r>
              <a:rPr lang="en-GB" sz="1800">
                <a:latin typeface="ArialMT"/>
              </a:rPr>
              <a:t>l’échantillon</a:t>
            </a:r>
            <a:r>
              <a:rPr lang="en-GB" sz="1800">
                <a:latin typeface="ArialMT"/>
              </a:rPr>
              <a:t> </a:t>
            </a:r>
            <a:r>
              <a:rPr lang="en-GB" sz="1800">
                <a:latin typeface="ArialMT"/>
              </a:rPr>
              <a:t>total).</a:t>
            </a:r>
            <a:endParaRPr lang="en-GB"/>
          </a:p>
          <a:p>
            <a:pPr>
              <a:defRPr/>
            </a:pPr>
            <a:endParaRPr lang="fr-CH"/>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Ces quelques dernières années en particulier, le numérique est sujet à des controverses dans les médias, à cause de son empreinte environnementale, qu’on commence à pouvoir chiffrer.</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25min jusqu’ici</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25min jusqu’ici</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25min jusqu’ici</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25min jusqu’ici</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6min de conclusion</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fr-CH" sz="1200">
                <a:solidFill>
                  <a:schemeClr val="tx1"/>
                </a:solidFill>
                <a:latin typeface="Calibri"/>
                <a:ea typeface="Arial"/>
                <a:cs typeface="Arial"/>
              </a:rPr>
              <a:t>Légende : </a:t>
            </a:r>
            <a:r>
              <a:rPr lang="fr-CH"/>
              <a:t>Empreinte écologique mondiale par sous-composante, de 1961 à 2014, exprimée en nombre de planètes Terre, soit la capacité biologique de la Terre par personne vs. l’empreinte écologique par personne</a:t>
            </a:r>
            <a:endParaRPr/>
          </a:p>
          <a:p>
            <a:pPr marL="0" marR="0" lvl="0" indent="0" algn="l" defTabSz="914400">
              <a:lnSpc>
                <a:spcPct val="100000"/>
              </a:lnSpc>
              <a:spcBef>
                <a:spcPts val="0"/>
              </a:spcBef>
              <a:spcAft>
                <a:spcPts val="0"/>
              </a:spcAft>
              <a:buClrTx/>
              <a:buSzTx/>
              <a:buFontTx/>
              <a:buNone/>
              <a:defRPr/>
            </a:pPr>
            <a:endParaRPr lang="fr-CH" sz="1200">
              <a:solidFill>
                <a:schemeClr val="tx1"/>
              </a:solidFill>
              <a:latin typeface="Calibri"/>
              <a:ea typeface="Arial"/>
              <a:cs typeface="Arial"/>
            </a:endParaRPr>
          </a:p>
          <a:p>
            <a:pPr marL="0" marR="0" lvl="0" indent="0" algn="l" defTabSz="914400">
              <a:lnSpc>
                <a:spcPct val="100000"/>
              </a:lnSpc>
              <a:spcBef>
                <a:spcPts val="0"/>
              </a:spcBef>
              <a:spcAft>
                <a:spcPts val="0"/>
              </a:spcAft>
              <a:buClrTx/>
              <a:buSzTx/>
              <a:buFontTx/>
              <a:buNone/>
              <a:defRPr/>
            </a:pPr>
            <a:r>
              <a:rPr lang="fr-CH" sz="1200">
                <a:solidFill>
                  <a:schemeClr val="tx1"/>
                </a:solidFill>
                <a:latin typeface="Calibri"/>
                <a:ea typeface="Arial"/>
                <a:cs typeface="Arial"/>
              </a:rPr>
              <a:t>L’Allemagne, citée par les aut·rice·eur·s, avait déjà une empreinte écologique nationale (exprimée en hectares par </a:t>
            </a:r>
            <a:r>
              <a:rPr lang="fr-CH" sz="1200">
                <a:solidFill>
                  <a:schemeClr val="tx1"/>
                </a:solidFill>
                <a:latin typeface="Calibri"/>
                <a:ea typeface="Arial"/>
                <a:cs typeface="Arial"/>
              </a:rPr>
              <a:t>habitant·e</a:t>
            </a:r>
            <a:r>
              <a:rPr lang="fr-CH" sz="1200">
                <a:solidFill>
                  <a:schemeClr val="tx1"/>
                </a:solidFill>
                <a:latin typeface="Calibri"/>
                <a:ea typeface="Arial"/>
                <a:cs typeface="Arial"/>
              </a:rPr>
              <a:t>) deux à trois fois supérieure à sa capacité biologique en 1961 (Lin et al., 2018, Figure 2, p. 9), et ce n’est que grâce à l’empreinte extrêmement faible des pays du Sud que l’empreinte globale était, cette année-là, inférieure à 1 planète. C’est donc bien dans une vision nouvelle de la société qu’il faut puiser des réponses, prenant également en compte l’évolution des besoins de celles-ci et les impacts croissants – et pour certains irrémédiables avant des centaines, voire des milliers d’année – de la pression exercée sur les écosystèmes. </a:t>
            </a:r>
            <a:endParaRPr sz="1200">
              <a:solidFill>
                <a:schemeClr val="tx1"/>
              </a:solidFill>
              <a:latin typeface="Calibri"/>
              <a:ea typeface="Arial"/>
              <a:cs typeface="Arial"/>
            </a:endParaRPr>
          </a:p>
        </p:txBody>
      </p:sp>
      <p:sp>
        <p:nvSpPr>
          <p:cNvPr id="4" name="Slide Number Placeholder 3"/>
          <p:cNvSpPr>
            <a:spLocks noGrp="1"/>
          </p:cNvSpPr>
          <p:nvPr>
            <p:ph type="sldNum" sz="quarter" idx="5"/>
          </p:nvPr>
        </p:nvSpPr>
        <p:spPr bwMode="auto"/>
        <p:txBody>
          <a:bodyPr/>
          <a:lstStyle/>
          <a:p>
            <a:pPr>
              <a:defRPr/>
            </a:pPr>
            <a:fld id="{FDEAB0E5-83C9-974E-AE6B-A26B2413BE5F}" type="slidenum">
              <a:rPr lang="fr-FR"/>
              <a:t/>
            </a:fld>
            <a:endParaRPr lang="fr-F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1 laptop de 2kg :</a:t>
            </a:r>
            <a:endParaRPr/>
          </a:p>
          <a:p>
            <a:pPr>
              <a:defRPr/>
            </a:pPr>
            <a:r>
              <a:rPr lang="fr-CH"/>
              <a:t>200kg d’énergie fossile</a:t>
            </a:r>
            <a:endParaRPr/>
          </a:p>
          <a:p>
            <a:pPr>
              <a:defRPr/>
            </a:pPr>
            <a:r>
              <a:rPr lang="fr-CH"/>
              <a:t>600kg de minéraux</a:t>
            </a:r>
            <a:endParaRPr/>
          </a:p>
          <a:p>
            <a:pPr>
              <a:defRPr/>
            </a:pPr>
            <a:r>
              <a:rPr lang="fr-CH"/>
              <a:t>Plusieurs milliers de litres d’eau douce</a:t>
            </a:r>
            <a:endParaRPr/>
          </a:p>
          <a:p>
            <a:pPr>
              <a:defRPr/>
            </a:pPr>
            <a:endParaRPr lang="fr-CH"/>
          </a:p>
          <a:p>
            <a:pPr>
              <a:defRPr/>
            </a:pPr>
            <a:r>
              <a:rPr lang="fr-CH"/>
              <a:t>1 smartphone :</a:t>
            </a:r>
            <a:endParaRPr/>
          </a:p>
          <a:p>
            <a:pPr>
              <a:defRPr/>
            </a:pPr>
            <a:r>
              <a:rPr lang="fr-CH"/>
              <a:t>70 minéraux</a:t>
            </a:r>
            <a:endParaRPr/>
          </a:p>
          <a:p>
            <a:pPr>
              <a:defRPr/>
            </a:pPr>
            <a:r>
              <a:rPr lang="fr-CH"/>
              <a:t>&gt;50 métaux</a:t>
            </a:r>
            <a:endParaRPr/>
          </a:p>
          <a:p>
            <a:pPr>
              <a:defRPr/>
            </a:pPr>
            <a:endParaRPr lang="fr-CH"/>
          </a:p>
          <a:p>
            <a:pPr>
              <a:defRPr/>
            </a:pPr>
            <a:r>
              <a:rPr lang="fr-CH"/>
              <a:t>Source : Louise </a:t>
            </a:r>
            <a:r>
              <a:rPr lang="fr-CH"/>
              <a:t>Aubet</a:t>
            </a:r>
            <a:r>
              <a:rPr lang="fr-CH"/>
              <a:t>, </a:t>
            </a:r>
            <a:r>
              <a:rPr lang="fr-CH"/>
              <a:t>Resilio</a:t>
            </a:r>
            <a:endParaRPr lang="fr-CH"/>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Voir l’article sur la Smart City pour plus d’exemples à ce niveau.</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fr-CH" sz="1200">
                <a:solidFill>
                  <a:schemeClr val="tx1"/>
                </a:solidFill>
                <a:latin typeface="Calibri"/>
                <a:ea typeface="Arial"/>
                <a:cs typeface="Arial"/>
              </a:rPr>
              <a:t>Néanmoins, c’est après la seconde guerre mondiale que la non-durabilité prend une importance globale. La période des Trente Glorieuses, « </a:t>
            </a:r>
            <a:r>
              <a:rPr lang="fr-CH" sz="1200" i="1">
                <a:solidFill>
                  <a:schemeClr val="tx1"/>
                </a:solidFill>
                <a:latin typeface="Calibri"/>
                <a:ea typeface="Arial"/>
                <a:cs typeface="Arial"/>
              </a:rPr>
              <a:t>unique à plus d’un titre </a:t>
            </a:r>
            <a:r>
              <a:rPr lang="fr-CH" sz="1200">
                <a:solidFill>
                  <a:schemeClr val="tx1"/>
                </a:solidFill>
                <a:latin typeface="Calibri"/>
                <a:ea typeface="Arial"/>
                <a:cs typeface="Arial"/>
              </a:rPr>
              <a:t>[…]</a:t>
            </a:r>
            <a:r>
              <a:rPr lang="fr-CH" sz="1200" i="1">
                <a:solidFill>
                  <a:schemeClr val="tx1"/>
                </a:solidFill>
                <a:latin typeface="Calibri"/>
                <a:ea typeface="Arial"/>
                <a:cs typeface="Arial"/>
              </a:rPr>
              <a:t> par sa durée et l’ampleur de ses rythmes de croissance </a:t>
            </a:r>
            <a:r>
              <a:rPr lang="fr-CH" sz="1200">
                <a:solidFill>
                  <a:schemeClr val="tx1"/>
                </a:solidFill>
                <a:latin typeface="Calibri"/>
                <a:ea typeface="Arial"/>
                <a:cs typeface="Arial"/>
              </a:rPr>
              <a:t>[…]</a:t>
            </a:r>
            <a:r>
              <a:rPr lang="fr-CH" sz="1200" i="1">
                <a:solidFill>
                  <a:schemeClr val="tx1"/>
                </a:solidFill>
                <a:latin typeface="Calibri"/>
                <a:ea typeface="Arial"/>
                <a:cs typeface="Arial"/>
              </a:rPr>
              <a:t> l’essor de la production et de la consommation de masse</a:t>
            </a:r>
            <a:r>
              <a:rPr lang="fr-CH" sz="1200">
                <a:solidFill>
                  <a:schemeClr val="tx1"/>
                </a:solidFill>
                <a:latin typeface="Calibri"/>
                <a:ea typeface="Arial"/>
                <a:cs typeface="Arial"/>
              </a:rPr>
              <a:t> » (Vivien, 2007, p. 1) représente le début de ce que Will Steffen et Paul </a:t>
            </a:r>
            <a:r>
              <a:rPr lang="fr-CH" sz="1200">
                <a:solidFill>
                  <a:schemeClr val="tx1"/>
                </a:solidFill>
                <a:latin typeface="Calibri"/>
                <a:ea typeface="Arial"/>
                <a:cs typeface="Arial"/>
              </a:rPr>
              <a:t>Crutzen</a:t>
            </a:r>
            <a:r>
              <a:rPr lang="fr-CH" sz="1200">
                <a:solidFill>
                  <a:schemeClr val="tx1"/>
                </a:solidFill>
                <a:latin typeface="Calibri"/>
                <a:ea typeface="Arial"/>
                <a:cs typeface="Arial"/>
              </a:rPr>
              <a:t> ont été les premiers à nommer la </a:t>
            </a:r>
            <a:r>
              <a:rPr lang="fr-CH" sz="1200" i="1">
                <a:solidFill>
                  <a:schemeClr val="tx1"/>
                </a:solidFill>
                <a:latin typeface="Calibri"/>
                <a:ea typeface="Arial"/>
                <a:cs typeface="Arial"/>
              </a:rPr>
              <a:t>Grande Accélération</a:t>
            </a:r>
            <a:r>
              <a:rPr lang="fr-CH" sz="1200">
                <a:solidFill>
                  <a:schemeClr val="tx1"/>
                </a:solidFill>
                <a:latin typeface="Calibri"/>
                <a:ea typeface="Arial"/>
                <a:cs typeface="Arial"/>
              </a:rPr>
              <a:t> (CERDD, 2021, p. 6), soit une explosion des « </a:t>
            </a:r>
            <a:r>
              <a:rPr lang="fr-CH" sz="1200" i="1">
                <a:solidFill>
                  <a:schemeClr val="tx1"/>
                </a:solidFill>
                <a:latin typeface="Calibri"/>
                <a:ea typeface="Arial"/>
                <a:cs typeface="Arial"/>
              </a:rPr>
              <a:t>indicateurs globaux agrégés du développement socio-économique</a:t>
            </a:r>
            <a:r>
              <a:rPr lang="fr-CH" sz="1200">
                <a:solidFill>
                  <a:schemeClr val="tx1"/>
                </a:solidFill>
                <a:latin typeface="Calibri"/>
                <a:ea typeface="Arial"/>
                <a:cs typeface="Arial"/>
              </a:rPr>
              <a:t> » (Steffen et al. in Lemarchand, 2020, §17), qui se trouve être corrélée avec une explosion des « </a:t>
            </a:r>
            <a:r>
              <a:rPr lang="fr-CH" sz="1200" i="1">
                <a:solidFill>
                  <a:schemeClr val="tx1"/>
                </a:solidFill>
                <a:latin typeface="Calibri"/>
                <a:ea typeface="Arial"/>
                <a:cs typeface="Arial"/>
              </a:rPr>
              <a:t>indicateurs […] du fonctionnement du système terrestre</a:t>
            </a:r>
            <a:r>
              <a:rPr lang="fr-CH" sz="1200">
                <a:solidFill>
                  <a:schemeClr val="tx1"/>
                </a:solidFill>
                <a:latin typeface="Calibri"/>
                <a:ea typeface="Arial"/>
                <a:cs typeface="Arial"/>
              </a:rPr>
              <a:t> » (§16), à tel point que l’espèce humaine en est devenue « </a:t>
            </a:r>
            <a:r>
              <a:rPr lang="fr-CH" sz="1200" i="1">
                <a:solidFill>
                  <a:schemeClr val="tx1"/>
                </a:solidFill>
                <a:latin typeface="Calibri"/>
                <a:ea typeface="Arial"/>
                <a:cs typeface="Arial"/>
              </a:rPr>
              <a:t>une force géologique à elle toute seul</a:t>
            </a:r>
            <a:r>
              <a:rPr lang="fr-CH" sz="1200">
                <a:solidFill>
                  <a:schemeClr val="tx1"/>
                </a:solidFill>
                <a:latin typeface="Calibri"/>
                <a:ea typeface="Arial"/>
                <a:cs typeface="Arial"/>
              </a:rPr>
              <a:t>[e]</a:t>
            </a:r>
            <a:r>
              <a:rPr lang="fr-CH" sz="1200" i="1">
                <a:solidFill>
                  <a:schemeClr val="tx1"/>
                </a:solidFill>
                <a:latin typeface="Calibri"/>
                <a:ea typeface="Arial"/>
                <a:cs typeface="Arial"/>
              </a:rPr>
              <a:t>, capable de bouleverser l’équilibre biologique de la Terre</a:t>
            </a:r>
            <a:r>
              <a:rPr lang="fr-CH" sz="1200">
                <a:solidFill>
                  <a:schemeClr val="tx1"/>
                </a:solidFill>
                <a:latin typeface="Calibri"/>
                <a:ea typeface="Arial"/>
                <a:cs typeface="Arial"/>
              </a:rPr>
              <a:t> » (CERDD, 2021, p. 6).</a:t>
            </a:r>
            <a:endParaRPr sz="1200">
              <a:solidFill>
                <a:schemeClr val="tx1"/>
              </a:solidFill>
              <a:latin typeface="Calibri"/>
              <a:ea typeface="Arial"/>
              <a:cs typeface="Arial"/>
            </a:endParaRPr>
          </a:p>
        </p:txBody>
      </p:sp>
      <p:sp>
        <p:nvSpPr>
          <p:cNvPr id="4" name="Slide Number Placeholder 3"/>
          <p:cNvSpPr>
            <a:spLocks noGrp="1"/>
          </p:cNvSpPr>
          <p:nvPr>
            <p:ph type="sldNum" sz="quarter" idx="5"/>
          </p:nvPr>
        </p:nvSpPr>
        <p:spPr bwMode="auto"/>
        <p:txBody>
          <a:bodyPr/>
          <a:lstStyle/>
          <a:p>
            <a:pPr>
              <a:defRPr/>
            </a:pPr>
            <a:fld id="{FDEAB0E5-83C9-974E-AE6B-A26B2413BE5F}" type="slidenum">
              <a:rPr lang="fr-FR"/>
              <a:t/>
            </a:fld>
            <a:endParaRPr lang="fr-F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Espace réservé de l'image des diapositives 1"/>
          <p:cNvSpPr>
            <a:spLocks noChangeAspect="1" noGrp="1" noRot="1"/>
          </p:cNvSpPr>
          <p:nvPr>
            <p:ph type="sldImg"/>
          </p:nvPr>
        </p:nvSpPr>
        <p:spPr bwMode="auto"/>
      </p:sp>
      <p:sp>
        <p:nvSpPr>
          <p:cNvPr id="3" name="Espace réservé des notes 2"/>
          <p:cNvSpPr>
            <a:spLocks noGrp="1"/>
          </p:cNvSpPr>
          <p:nvPr>
            <p:ph type="body" idx="1"/>
          </p:nvPr>
        </p:nvSpPr>
        <p:spPr bwMode="auto"/>
        <p:txBody>
          <a:bodyPr/>
          <a:lstStyle/>
          <a:p>
            <a:pPr>
              <a:defRPr/>
            </a:pPr>
            <a:r>
              <a:rPr lang="fr-FR"/>
              <a:t>Neutralité carbone = 0 émissions nettes de GES </a:t>
            </a:r>
            <a:r>
              <a:rPr lang="fr-FR"/>
              <a:t> réduction de 95% des émissions (GIEC, rapport 1.5°C)</a:t>
            </a:r>
            <a:endParaRPr lang="fr-FR"/>
          </a:p>
          <a:p>
            <a:pPr>
              <a:defRPr/>
            </a:pPr>
            <a:endParaRPr lang="fr-FR"/>
          </a:p>
          <a:p>
            <a:pPr>
              <a:defRPr/>
            </a:pPr>
            <a:r>
              <a:rPr lang="fr-FR"/>
              <a:t>Vidéo : </a:t>
            </a:r>
            <a:endParaRPr/>
          </a:p>
          <a:p>
            <a:pPr>
              <a:defRPr/>
            </a:pPr>
            <a:r>
              <a:rPr lang="fr-FR"/>
              <a:t>https://</a:t>
            </a:r>
            <a:r>
              <a:rPr lang="fr-FR"/>
              <a:t>youtu.be</a:t>
            </a:r>
            <a:r>
              <a:rPr lang="fr-FR"/>
              <a:t>/Wm_Q0_ir-44</a:t>
            </a:r>
            <a:endParaRPr/>
          </a:p>
        </p:txBody>
      </p:sp>
      <p:sp>
        <p:nvSpPr>
          <p:cNvPr id="4" name="Espace réservé du numéro de diapositive 3"/>
          <p:cNvSpPr>
            <a:spLocks noGrp="1"/>
          </p:cNvSpPr>
          <p:nvPr>
            <p:ph type="sldNum" sz="quarter" idx="5"/>
          </p:nvPr>
        </p:nvSpPr>
        <p:spPr bwMode="auto"/>
        <p:txBody>
          <a:bodyPr/>
          <a:lstStyle/>
          <a:p>
            <a:pPr>
              <a:defRPr/>
            </a:pPr>
            <a:fld id="{FDEAB0E5-83C9-974E-AE6B-A26B2413BE5F}" type="slidenum">
              <a:rPr lang="fr-FR"/>
              <a:t/>
            </a:fld>
            <a:endParaRPr lang="fr-F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fr-CH"/>
              <a:t>Pour penser ces autres enjeux, ce modèle s’est imposé comme le plus parlant et le plus en adéquation avec une vision forte de la durabilité.</a:t>
            </a:r>
            <a:endParaRPr/>
          </a:p>
        </p:txBody>
      </p:sp>
      <p:sp>
        <p:nvSpPr>
          <p:cNvPr id="4" name="Slide Number Placeholder 3"/>
          <p:cNvSpPr>
            <a:spLocks noGrp="1"/>
          </p:cNvSpPr>
          <p:nvPr>
            <p:ph type="sldNum" sz="quarter" idx="5"/>
          </p:nvPr>
        </p:nvSpPr>
        <p:spPr bwMode="auto"/>
        <p:txBody>
          <a:bodyPr/>
          <a:lstStyle/>
          <a:p>
            <a:pPr>
              <a:defRPr/>
            </a:pPr>
            <a:fld id="{0BEF67E6-671D-2D4C-9467-08A0157C7F84}" type="slidenum">
              <a:rPr lang="fr-CH"/>
              <a:t/>
            </a:fld>
            <a:endParaRPr lang="fr-CH"/>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Espace réservé de l'image des diapositives 1"/>
          <p:cNvSpPr>
            <a:spLocks noChangeAspect="1" noGrp="1" noRot="1"/>
          </p:cNvSpPr>
          <p:nvPr>
            <p:ph type="sldImg"/>
          </p:nvPr>
        </p:nvSpPr>
        <p:spPr bwMode="auto"/>
      </p:sp>
      <p:sp>
        <p:nvSpPr>
          <p:cNvPr id="3" name="Espace réservé des notes 2"/>
          <p:cNvSpPr>
            <a:spLocks noGrp="1"/>
          </p:cNvSpPr>
          <p:nvPr>
            <p:ph type="body" idx="1"/>
          </p:nvPr>
        </p:nvSpPr>
        <p:spPr bwMode="auto"/>
        <p:txBody>
          <a:bodyPr/>
          <a:lstStyle/>
          <a:p>
            <a:pPr marL="0" indent="0">
              <a:buFont typeface="Arial"/>
              <a:buNone/>
              <a:defRPr/>
            </a:pPr>
            <a:r>
              <a:rPr lang="fr-CH"/>
              <a:t>C’est le modèle qu’on applique et il est assez facile à comprendre</a:t>
            </a:r>
            <a:endParaRPr/>
          </a:p>
          <a:p>
            <a:pPr marL="171450" indent="-171450">
              <a:buFont typeface="Arial"/>
              <a:buChar char="•"/>
              <a:defRPr/>
            </a:pPr>
            <a:endParaRPr lang="fr-CH"/>
          </a:p>
          <a:p>
            <a:pPr marL="171450" indent="-171450">
              <a:buFont typeface="Arial"/>
              <a:buChar char="•"/>
              <a:defRPr/>
            </a:pPr>
            <a:r>
              <a:rPr lang="fr-CH"/>
              <a:t>Santé : Hygiène / Nourriture / Espérance de vie / Satisfaction de vie</a:t>
            </a:r>
            <a:endParaRPr/>
          </a:p>
          <a:p>
            <a:pPr marL="171450" marR="0" lvl="0" indent="-171450" algn="l" defTabSz="914400">
              <a:lnSpc>
                <a:spcPct val="100000"/>
              </a:lnSpc>
              <a:spcBef>
                <a:spcPts val="0"/>
              </a:spcBef>
              <a:spcAft>
                <a:spcPts val="0"/>
              </a:spcAft>
              <a:buClrTx/>
              <a:buSzTx/>
              <a:buFont typeface="Arial"/>
              <a:buChar char="•"/>
              <a:defRPr/>
            </a:pPr>
            <a:r>
              <a:rPr lang="fr-FR" sz="1200"/>
              <a:t>Participer et pouvoir s’intégrer aux activités de la société : Éducation / Emploi / Revenu / Aide sociale</a:t>
            </a:r>
            <a:endParaRPr/>
          </a:p>
          <a:p>
            <a:pPr marL="171450" marR="0" lvl="0" indent="-171450" algn="l" defTabSz="914400">
              <a:lnSpc>
                <a:spcPct val="100000"/>
              </a:lnSpc>
              <a:spcBef>
                <a:spcPts val="0"/>
              </a:spcBef>
              <a:spcAft>
                <a:spcPts val="0"/>
              </a:spcAft>
              <a:buClrTx/>
              <a:buSzTx/>
              <a:buFont typeface="Arial"/>
              <a:buChar char="•"/>
              <a:defRPr/>
            </a:pPr>
            <a:r>
              <a:rPr lang="fr-FR" sz="1200"/>
              <a:t>Participer aux décisions de la société : Égalité / Démocratie</a:t>
            </a:r>
            <a:endParaRPr/>
          </a:p>
          <a:p>
            <a:pPr marL="171450" marR="0" lvl="0" indent="-171450" algn="l" defTabSz="914400">
              <a:lnSpc>
                <a:spcPct val="100000"/>
              </a:lnSpc>
              <a:spcBef>
                <a:spcPts val="0"/>
              </a:spcBef>
              <a:spcAft>
                <a:spcPts val="0"/>
              </a:spcAft>
              <a:buClrTx/>
              <a:buSzTx/>
              <a:buFont typeface="Arial"/>
              <a:buChar char="•"/>
              <a:defRPr/>
            </a:pPr>
            <a:r>
              <a:rPr lang="fr-FR" sz="1200"/>
              <a:t>Avoir accès à l’énergie : Énergie</a:t>
            </a:r>
            <a:endParaRPr/>
          </a:p>
          <a:p>
            <a:pPr marL="171450" marR="0" lvl="0" indent="-171450" algn="l" defTabSz="914400">
              <a:lnSpc>
                <a:spcPct val="100000"/>
              </a:lnSpc>
              <a:spcBef>
                <a:spcPts val="0"/>
              </a:spcBef>
              <a:spcAft>
                <a:spcPts val="0"/>
              </a:spcAft>
              <a:buClrTx/>
              <a:buSzTx/>
              <a:buFont typeface="Arial"/>
              <a:buChar char="•"/>
              <a:defRPr/>
            </a:pPr>
            <a:endParaRPr lang="fr-FR" sz="1200"/>
          </a:p>
          <a:p>
            <a:pPr marL="171450" marR="0" lvl="0" indent="-171450" algn="l" defTabSz="914400">
              <a:lnSpc>
                <a:spcPct val="100000"/>
              </a:lnSpc>
              <a:spcBef>
                <a:spcPts val="0"/>
              </a:spcBef>
              <a:spcAft>
                <a:spcPts val="0"/>
              </a:spcAft>
              <a:buClrTx/>
              <a:buSzTx/>
              <a:buFont typeface="Arial"/>
              <a:buChar char="•"/>
              <a:defRPr/>
            </a:pPr>
            <a:endParaRPr lang="fr-FR" sz="1200"/>
          </a:p>
          <a:p>
            <a:pPr marL="171450" marR="0" lvl="0" indent="-171450" algn="l" defTabSz="914400">
              <a:lnSpc>
                <a:spcPct val="100000"/>
              </a:lnSpc>
              <a:spcBef>
                <a:spcPts val="0"/>
              </a:spcBef>
              <a:spcAft>
                <a:spcPts val="0"/>
              </a:spcAft>
              <a:buClrTx/>
              <a:buSzTx/>
              <a:buFont typeface="Arial"/>
              <a:buChar char="•"/>
              <a:defRPr/>
            </a:pPr>
            <a:endParaRPr lang="fr-FR" sz="1200"/>
          </a:p>
          <a:p>
            <a:pPr marL="171450" marR="0" lvl="0" indent="-171450" algn="l" defTabSz="914400">
              <a:lnSpc>
                <a:spcPct val="100000"/>
              </a:lnSpc>
              <a:spcBef>
                <a:spcPts val="0"/>
              </a:spcBef>
              <a:spcAft>
                <a:spcPts val="0"/>
              </a:spcAft>
              <a:buClrTx/>
              <a:buSzTx/>
              <a:buFont typeface="Arial"/>
              <a:buChar char="•"/>
              <a:defRPr/>
            </a:pPr>
            <a:endParaRPr lang="fr-FR" sz="1200"/>
          </a:p>
          <a:p>
            <a:pPr marL="171450" indent="-171450">
              <a:buFont typeface="Arial"/>
              <a:buChar char="•"/>
              <a:defRPr/>
            </a:pPr>
            <a:endParaRPr lang="fr-CH"/>
          </a:p>
          <a:p>
            <a:pPr marL="171450" indent="-171450">
              <a:buFont typeface="Arial"/>
              <a:buChar char="•"/>
              <a:defRPr/>
            </a:pPr>
            <a:endParaRPr lang="fr-CH"/>
          </a:p>
        </p:txBody>
      </p:sp>
      <p:sp>
        <p:nvSpPr>
          <p:cNvPr id="4" name="Espace réservé du numéro de diapositive 3"/>
          <p:cNvSpPr>
            <a:spLocks noGrp="1"/>
          </p:cNvSpPr>
          <p:nvPr>
            <p:ph type="sldNum" sz="quarter" idx="5"/>
          </p:nvPr>
        </p:nvSpPr>
        <p:spPr bwMode="auto"/>
        <p:txBody>
          <a:bodyPr/>
          <a:lstStyle/>
          <a:p>
            <a:pPr>
              <a:defRPr/>
            </a:pPr>
            <a:fld id="{8704AD17-BF1E-4013-ADAC-9B062B3CDC77}" type="slidenum">
              <a:rPr lang="fr-CH"/>
              <a:t/>
            </a:fld>
            <a:endParaRPr lang="fr-CH"/>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Espace réservé de l'image des diapositives 1"/>
          <p:cNvSpPr>
            <a:spLocks noChangeAspect="1" noGrp="1" noRot="1"/>
          </p:cNvSpPr>
          <p:nvPr>
            <p:ph type="sldImg"/>
          </p:nvPr>
        </p:nvSpPr>
        <p:spPr bwMode="auto"/>
      </p:sp>
      <p:sp>
        <p:nvSpPr>
          <p:cNvPr id="3" name="Espace réservé des notes 2"/>
          <p:cNvSpPr>
            <a:spLocks noGrp="1"/>
          </p:cNvSpPr>
          <p:nvPr>
            <p:ph type="body" idx="1"/>
          </p:nvPr>
        </p:nvSpPr>
        <p:spPr bwMode="auto"/>
        <p:txBody>
          <a:bodyPr/>
          <a:lstStyle/>
          <a:p>
            <a:pPr marL="171450" indent="-171450">
              <a:buFont typeface="Arial"/>
              <a:buChar char="•"/>
              <a:defRPr/>
            </a:pPr>
            <a:r>
              <a:rPr lang="fr-CH"/>
              <a:t>Santé : Hygiène / Nourriture / Espérance de vie / Satisfaction de vie</a:t>
            </a:r>
            <a:endParaRPr/>
          </a:p>
          <a:p>
            <a:pPr marL="171450" marR="0" lvl="0" indent="-171450" algn="l" defTabSz="914400">
              <a:lnSpc>
                <a:spcPct val="100000"/>
              </a:lnSpc>
              <a:spcBef>
                <a:spcPts val="0"/>
              </a:spcBef>
              <a:spcAft>
                <a:spcPts val="0"/>
              </a:spcAft>
              <a:buClrTx/>
              <a:buSzTx/>
              <a:buFont typeface="Arial"/>
              <a:buChar char="•"/>
              <a:defRPr/>
            </a:pPr>
            <a:r>
              <a:rPr lang="fr-FR" sz="1200"/>
              <a:t>Participer et pouvoir s’intégrer aux activités de la société : Éducation / Emploi / Revenu / Aide sociale</a:t>
            </a:r>
            <a:endParaRPr/>
          </a:p>
          <a:p>
            <a:pPr marL="171450" marR="0" lvl="0" indent="-171450" algn="l" defTabSz="914400">
              <a:lnSpc>
                <a:spcPct val="100000"/>
              </a:lnSpc>
              <a:spcBef>
                <a:spcPts val="0"/>
              </a:spcBef>
              <a:spcAft>
                <a:spcPts val="0"/>
              </a:spcAft>
              <a:buClrTx/>
              <a:buSzTx/>
              <a:buFont typeface="Arial"/>
              <a:buChar char="•"/>
              <a:defRPr/>
            </a:pPr>
            <a:r>
              <a:rPr lang="fr-FR" sz="1200"/>
              <a:t>Participer aux décisions de la société : Égalité / Démocratie</a:t>
            </a:r>
            <a:endParaRPr/>
          </a:p>
          <a:p>
            <a:pPr marL="171450" marR="0" lvl="0" indent="-171450" algn="l" defTabSz="914400">
              <a:lnSpc>
                <a:spcPct val="100000"/>
              </a:lnSpc>
              <a:spcBef>
                <a:spcPts val="0"/>
              </a:spcBef>
              <a:spcAft>
                <a:spcPts val="0"/>
              </a:spcAft>
              <a:buClrTx/>
              <a:buSzTx/>
              <a:buFont typeface="Arial"/>
              <a:buChar char="•"/>
              <a:defRPr/>
            </a:pPr>
            <a:r>
              <a:rPr lang="fr-FR" sz="1200"/>
              <a:t>Avoir accès à l’énergie : Énergie</a:t>
            </a:r>
            <a:endParaRPr/>
          </a:p>
          <a:p>
            <a:pPr marL="171450" marR="0" lvl="0" indent="-171450" algn="l" defTabSz="914400">
              <a:lnSpc>
                <a:spcPct val="100000"/>
              </a:lnSpc>
              <a:spcBef>
                <a:spcPts val="0"/>
              </a:spcBef>
              <a:spcAft>
                <a:spcPts val="0"/>
              </a:spcAft>
              <a:buClrTx/>
              <a:buSzTx/>
              <a:buFont typeface="Arial"/>
              <a:buChar char="•"/>
              <a:defRPr/>
            </a:pPr>
            <a:endParaRPr lang="fr-FR" sz="1200"/>
          </a:p>
          <a:p>
            <a:pPr marL="171450" marR="0" lvl="0" indent="-171450" algn="l" defTabSz="914400">
              <a:lnSpc>
                <a:spcPct val="100000"/>
              </a:lnSpc>
              <a:spcBef>
                <a:spcPts val="0"/>
              </a:spcBef>
              <a:spcAft>
                <a:spcPts val="0"/>
              </a:spcAft>
              <a:buClrTx/>
              <a:buSzTx/>
              <a:buFont typeface="Arial"/>
              <a:buChar char="•"/>
              <a:defRPr/>
            </a:pPr>
            <a:endParaRPr lang="fr-FR" sz="1200"/>
          </a:p>
          <a:p>
            <a:pPr marL="171450" marR="0" lvl="0" indent="-171450" algn="l" defTabSz="914400">
              <a:lnSpc>
                <a:spcPct val="100000"/>
              </a:lnSpc>
              <a:spcBef>
                <a:spcPts val="0"/>
              </a:spcBef>
              <a:spcAft>
                <a:spcPts val="0"/>
              </a:spcAft>
              <a:buClrTx/>
              <a:buSzTx/>
              <a:buFont typeface="Arial"/>
              <a:buChar char="•"/>
              <a:defRPr/>
            </a:pPr>
            <a:endParaRPr lang="fr-FR" sz="1200"/>
          </a:p>
          <a:p>
            <a:pPr marL="171450" marR="0" lvl="0" indent="-171450" algn="l" defTabSz="914400">
              <a:lnSpc>
                <a:spcPct val="100000"/>
              </a:lnSpc>
              <a:spcBef>
                <a:spcPts val="0"/>
              </a:spcBef>
              <a:spcAft>
                <a:spcPts val="0"/>
              </a:spcAft>
              <a:buClrTx/>
              <a:buSzTx/>
              <a:buFont typeface="Arial"/>
              <a:buChar char="•"/>
              <a:defRPr/>
            </a:pPr>
            <a:endParaRPr lang="fr-FR" sz="1200"/>
          </a:p>
          <a:p>
            <a:pPr marL="171450" indent="-171450">
              <a:buFont typeface="Arial"/>
              <a:buChar char="•"/>
              <a:defRPr/>
            </a:pPr>
            <a:endParaRPr lang="fr-CH"/>
          </a:p>
          <a:p>
            <a:pPr marL="171450" indent="-171450">
              <a:buFont typeface="Arial"/>
              <a:buChar char="•"/>
              <a:defRPr/>
            </a:pPr>
            <a:endParaRPr lang="fr-CH"/>
          </a:p>
        </p:txBody>
      </p:sp>
      <p:sp>
        <p:nvSpPr>
          <p:cNvPr id="4" name="Espace réservé du numéro de diapositive 3"/>
          <p:cNvSpPr>
            <a:spLocks noGrp="1"/>
          </p:cNvSpPr>
          <p:nvPr>
            <p:ph type="sldNum" sz="quarter" idx="5"/>
          </p:nvPr>
        </p:nvSpPr>
        <p:spPr bwMode="auto"/>
        <p:txBody>
          <a:bodyPr/>
          <a:lstStyle/>
          <a:p>
            <a:pPr>
              <a:defRPr/>
            </a:pPr>
            <a:fld id="{8704AD17-BF1E-4013-ADAC-9B062B3CDC77}" type="slidenum">
              <a:rPr lang="fr-CH"/>
              <a:t/>
            </a:fld>
            <a:endParaRPr lang="fr-CH"/>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Espace réservé de l'image des diapositives 1"/>
          <p:cNvSpPr>
            <a:spLocks noChangeAspect="1" noGrp="1" noRot="1"/>
          </p:cNvSpPr>
          <p:nvPr>
            <p:ph type="sldImg"/>
          </p:nvPr>
        </p:nvSpPr>
        <p:spPr bwMode="auto"/>
      </p:sp>
      <p:sp>
        <p:nvSpPr>
          <p:cNvPr id="3" name="Espace réservé des notes 2"/>
          <p:cNvSpPr>
            <a:spLocks noGrp="1"/>
          </p:cNvSpPr>
          <p:nvPr>
            <p:ph type="body" idx="1"/>
          </p:nvPr>
        </p:nvSpPr>
        <p:spPr bwMode="auto"/>
        <p:txBody>
          <a:bodyPr/>
          <a:lstStyle/>
          <a:p>
            <a:pPr marL="0" indent="0">
              <a:buFont typeface="Arial"/>
              <a:buNone/>
              <a:defRPr/>
            </a:pPr>
            <a:r>
              <a:rPr lang="fr-CH"/>
              <a:t>Exemple du Costa Rica car assez proche de la Suisse (5mio vs. 8mio, 50k m2 vs. 40k m2)</a:t>
            </a:r>
            <a:endParaRPr/>
          </a:p>
          <a:p>
            <a:pPr marL="0" indent="0">
              <a:buFont typeface="Arial"/>
              <a:buNone/>
              <a:defRPr/>
            </a:pPr>
            <a:r>
              <a:rPr lang="fr-CH"/>
              <a:t>On voit qu’entre le Costa Rica, qui a une bonne moyenne mais encore des problèmes importants au niveau social, et la Suisse, il y a de grosses différences d’impact.</a:t>
            </a:r>
            <a:endParaRPr/>
          </a:p>
        </p:txBody>
      </p:sp>
      <p:sp>
        <p:nvSpPr>
          <p:cNvPr id="4" name="Espace réservé du numéro de diapositive 3"/>
          <p:cNvSpPr>
            <a:spLocks noGrp="1"/>
          </p:cNvSpPr>
          <p:nvPr>
            <p:ph type="sldNum" sz="quarter" idx="5"/>
          </p:nvPr>
        </p:nvSpPr>
        <p:spPr bwMode="auto"/>
        <p:txBody>
          <a:bodyPr/>
          <a:lstStyle/>
          <a:p>
            <a:pPr>
              <a:defRPr/>
            </a:pPr>
            <a:fld id="{8704AD17-BF1E-4013-ADAC-9B062B3CDC77}" type="slidenum">
              <a:rPr lang="fr-CH"/>
              <a:t/>
            </a:fld>
            <a:endParaRPr lang="fr-CH"/>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Espace réservé de l'image des diapositives 1"/>
          <p:cNvSpPr>
            <a:spLocks noChangeAspect="1" noGrp="1" noRot="1"/>
          </p:cNvSpPr>
          <p:nvPr>
            <p:ph type="sldImg"/>
          </p:nvPr>
        </p:nvSpPr>
        <p:spPr bwMode="auto">
          <a:xfrm>
            <a:off x="381000" y="685800"/>
            <a:ext cx="6096000" cy="3429000"/>
          </a:xfrm>
        </p:spPr>
      </p:sp>
      <p:sp>
        <p:nvSpPr>
          <p:cNvPr id="3" name="Espace réservé des notes 2"/>
          <p:cNvSpPr>
            <a:spLocks noGrp="1"/>
          </p:cNvSpPr>
          <p:nvPr>
            <p:ph type="body" idx="1"/>
          </p:nvPr>
        </p:nvSpPr>
        <p:spPr bwMode="auto"/>
        <p:txBody>
          <a:bodyPr/>
          <a:lstStyle/>
          <a:p>
            <a:pPr>
              <a:defRPr/>
            </a:pPr>
            <a:r>
              <a:rPr lang="fr-FR"/>
              <a:t>Slide : situation à l’UNIL, focus sur les GES et la biodiversité (en bas à droite)</a:t>
            </a: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GB"/>
              <a:t>Click to edit Master title style</a:t>
            </a:r>
            <a:endParaRP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GB"/>
              <a:t>Click to edit Master subtitle style</a:t>
            </a:r>
            <a:endParaRPr/>
          </a:p>
        </p:txBody>
      </p:sp>
      <p:sp>
        <p:nvSpPr>
          <p:cNvPr id="4" name="Date Placeholder 3"/>
          <p:cNvSpPr>
            <a:spLocks noGrp="1"/>
          </p:cNvSpPr>
          <p:nvPr>
            <p:ph type="dt" sz="half" idx="10"/>
          </p:nvPr>
        </p:nvSpPr>
        <p:spPr bwMode="auto"/>
        <p:txBody>
          <a:bodyPr/>
          <a:lstStyle/>
          <a:p>
            <a:pPr>
              <a:defRPr/>
            </a:pPr>
            <a:fld id="{13F9C244-9973-0C40-BF3F-022457C5D18A}" type="datetimeFigureOut">
              <a:rPr/>
              <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ABBE1D8A-B223-C446-89BE-EF65CE88031A}" type="slidenum">
              <a:rPr/>
              <a:t/>
            </a:fld>
            <a:endParaRPr/>
          </a:p>
        </p:txBody>
      </p:sp>
      <p:sp>
        <p:nvSpPr>
          <p:cNvPr id="7" name="Rectangle 6"/>
          <p:cNvSpPr/>
          <p:nvPr userDrawn="1"/>
        </p:nvSpPr>
        <p:spPr bwMode="auto">
          <a:xfrm>
            <a:off x="0" y="1122363"/>
            <a:ext cx="12192000" cy="4135437"/>
          </a:xfrm>
          <a:prstGeom prst="rect">
            <a:avLst/>
          </a:prstGeom>
          <a:solidFill>
            <a:srgbClr val="009051">
              <a:alpha val="29412"/>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defRPr/>
            </a:pPr>
            <a:endParaRPr lang="fr-C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Date Placeholder 3"/>
          <p:cNvSpPr>
            <a:spLocks noGrp="1"/>
          </p:cNvSpPr>
          <p:nvPr>
            <p:ph type="dt" sz="half" idx="10"/>
          </p:nvPr>
        </p:nvSpPr>
        <p:spPr bwMode="auto"/>
        <p:txBody>
          <a:bodyPr/>
          <a:lstStyle/>
          <a:p>
            <a:pPr>
              <a:defRPr/>
            </a:pPr>
            <a:fld id="{13F9C244-9973-0C40-BF3F-022457C5D18A}" type="datetimeFigureOut">
              <a:rPr/>
              <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ABBE1D8A-B223-C446-89BE-EF65CE88031A}" type="slidenum">
              <a:rPr/>
              <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GB"/>
              <a:t>Click to edit Master title style</a:t>
            </a:r>
            <a:endParaRPr/>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Date Placeholder 3"/>
          <p:cNvSpPr>
            <a:spLocks noGrp="1"/>
          </p:cNvSpPr>
          <p:nvPr>
            <p:ph type="dt" sz="half" idx="10"/>
          </p:nvPr>
        </p:nvSpPr>
        <p:spPr bwMode="auto"/>
        <p:txBody>
          <a:bodyPr/>
          <a:lstStyle/>
          <a:p>
            <a:pPr>
              <a:defRPr/>
            </a:pPr>
            <a:fld id="{13F9C244-9973-0C40-BF3F-022457C5D18A}" type="datetimeFigureOut">
              <a:rPr/>
              <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ABBE1D8A-B223-C446-89BE-EF65CE88031A}" type="slidenum">
              <a:rPr/>
              <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Only" userDrawn="1">
  <p:cSld name="Titre seul">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FR"/>
              <a:t>Modifiez le style du titre</a:t>
            </a:r>
            <a:endParaRPr lang="en-US"/>
          </a:p>
        </p:txBody>
      </p:sp>
      <p:sp>
        <p:nvSpPr>
          <p:cNvPr id="3" name="Date Placeholder 2"/>
          <p:cNvSpPr>
            <a:spLocks noGrp="1"/>
          </p:cNvSpPr>
          <p:nvPr>
            <p:ph type="dt" sz="half" idx="10"/>
          </p:nvPr>
        </p:nvSpPr>
        <p:spPr bwMode="auto"/>
        <p:txBody>
          <a:bodyPr/>
          <a:lstStyle/>
          <a:p>
            <a:pPr>
              <a:defRPr/>
            </a:pPr>
            <a:fld id="{2DE9CE1F-DCD6-014B-A0EF-65CA5417C4CD}" type="datetimeFigureOut">
              <a:rPr lang="fr-FR"/>
              <a:t/>
            </a:fld>
            <a:endParaRPr lang="fr-FR"/>
          </a:p>
        </p:txBody>
      </p:sp>
      <p:sp>
        <p:nvSpPr>
          <p:cNvPr id="4" name="Footer Placeholder 3"/>
          <p:cNvSpPr>
            <a:spLocks noGrp="1"/>
          </p:cNvSpPr>
          <p:nvPr>
            <p:ph type="ftr" sz="quarter" idx="11"/>
          </p:nvPr>
        </p:nvSpPr>
        <p:spPr bwMode="auto"/>
        <p:txBody>
          <a:bodyPr/>
          <a:lstStyle/>
          <a:p>
            <a:pPr>
              <a:defRPr/>
            </a:pPr>
            <a:endParaRPr lang="fr-FR"/>
          </a:p>
        </p:txBody>
      </p:sp>
      <p:sp>
        <p:nvSpPr>
          <p:cNvPr id="5" name="Slide Number Placeholder 4"/>
          <p:cNvSpPr>
            <a:spLocks noGrp="1"/>
          </p:cNvSpPr>
          <p:nvPr>
            <p:ph type="sldNum" sz="quarter" idx="12"/>
          </p:nvPr>
        </p:nvSpPr>
        <p:spPr bwMode="auto"/>
        <p:txBody>
          <a:bodyPr/>
          <a:lstStyle/>
          <a:p>
            <a:pPr>
              <a:defRPr/>
            </a:pPr>
            <a:fld id="{992E7CE8-8DE5-C949-ADC4-7995EE498897}" type="slidenum">
              <a:rPr lang="fr-FR"/>
              <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7" name="Rectangle 6"/>
          <p:cNvSpPr/>
          <p:nvPr userDrawn="1"/>
        </p:nvSpPr>
        <p:spPr bwMode="auto">
          <a:xfrm>
            <a:off x="0" y="250825"/>
            <a:ext cx="12192000" cy="1325563"/>
          </a:xfrm>
          <a:prstGeom prst="rect">
            <a:avLst/>
          </a:prstGeom>
          <a:solidFill>
            <a:srgbClr val="009051">
              <a:alpha val="29412"/>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defRPr/>
            </a:pPr>
            <a:endParaRPr lang="fr-CH"/>
          </a:p>
        </p:txBody>
      </p:sp>
      <p:sp>
        <p:nvSpPr>
          <p:cNvPr id="2" name="Title 1"/>
          <p:cNvSpPr>
            <a:spLocks noGrp="1"/>
          </p:cNvSpPr>
          <p:nvPr>
            <p:ph type="title"/>
          </p:nvPr>
        </p:nvSpPr>
        <p:spPr bwMode="auto">
          <a:xfrm>
            <a:off x="838200" y="250825"/>
            <a:ext cx="10515600" cy="1325563"/>
          </a:xfrm>
        </p:spPr>
        <p:txBody>
          <a:bodyPr>
            <a:normAutofit/>
          </a:bodyPr>
          <a:lstStyle>
            <a:lvl1pPr>
              <a:defRPr sz="3600"/>
            </a:lvl1pPr>
          </a:lstStyle>
          <a:p>
            <a:pPr>
              <a:defRPr/>
            </a:pPr>
            <a:r>
              <a:rPr lang="fr-CH"/>
              <a:t>Click to </a:t>
            </a:r>
            <a:r>
              <a:rPr lang="fr-CH"/>
              <a:t>edit</a:t>
            </a:r>
            <a:r>
              <a:rPr lang="fr-CH"/>
              <a:t> Master </a:t>
            </a:r>
            <a:r>
              <a:rPr lang="fr-CH"/>
              <a:t>title</a:t>
            </a:r>
            <a:r>
              <a:rPr lang="fr-CH"/>
              <a:t> style</a:t>
            </a:r>
            <a:endParaRPr/>
          </a:p>
        </p:txBody>
      </p:sp>
      <p:sp>
        <p:nvSpPr>
          <p:cNvPr id="3" name="Content Placeholder 2"/>
          <p:cNvSpPr>
            <a:spLocks noGrp="1"/>
          </p:cNvSpPr>
          <p:nvPr>
            <p:ph idx="1"/>
          </p:nvPr>
        </p:nvSpPr>
        <p:spPr bwMode="auto"/>
        <p:txBody>
          <a:bodyPr/>
          <a:lstStyle/>
          <a:p>
            <a:pPr lvl="0">
              <a:defRPr/>
            </a:pPr>
            <a:r>
              <a:rPr lang="fr-CH"/>
              <a:t>Click to </a:t>
            </a:r>
            <a:r>
              <a:rPr lang="fr-CH"/>
              <a:t>edit</a:t>
            </a:r>
            <a:r>
              <a:rPr lang="fr-CH"/>
              <a:t> Master </a:t>
            </a:r>
            <a:r>
              <a:rPr lang="fr-CH"/>
              <a:t>text</a:t>
            </a:r>
            <a:r>
              <a:rPr lang="fr-CH"/>
              <a:t> styles</a:t>
            </a:r>
            <a:endParaRPr/>
          </a:p>
          <a:p>
            <a:pPr lvl="1">
              <a:defRPr/>
            </a:pPr>
            <a:r>
              <a:rPr lang="fr-CH"/>
              <a:t>Second </a:t>
            </a:r>
            <a:r>
              <a:rPr lang="fr-CH"/>
              <a:t>level</a:t>
            </a:r>
            <a:endParaRPr lang="fr-CH"/>
          </a:p>
          <a:p>
            <a:pPr lvl="2">
              <a:defRPr/>
            </a:pPr>
            <a:r>
              <a:rPr lang="fr-CH"/>
              <a:t>Third</a:t>
            </a:r>
            <a:r>
              <a:rPr lang="fr-CH"/>
              <a:t> </a:t>
            </a:r>
            <a:r>
              <a:rPr lang="fr-CH"/>
              <a:t>level</a:t>
            </a:r>
            <a:endParaRPr lang="fr-CH"/>
          </a:p>
          <a:p>
            <a:pPr lvl="3">
              <a:defRPr/>
            </a:pPr>
            <a:r>
              <a:rPr lang="fr-CH"/>
              <a:t>Fourth</a:t>
            </a:r>
            <a:r>
              <a:rPr lang="fr-CH"/>
              <a:t> </a:t>
            </a:r>
            <a:r>
              <a:rPr lang="fr-CH"/>
              <a:t>level</a:t>
            </a:r>
            <a:endParaRPr lang="fr-CH"/>
          </a:p>
          <a:p>
            <a:pPr lvl="4">
              <a:defRPr/>
            </a:pPr>
            <a:r>
              <a:rPr lang="fr-CH"/>
              <a:t>Fifth</a:t>
            </a:r>
            <a:r>
              <a:rPr lang="fr-CH"/>
              <a:t> </a:t>
            </a:r>
            <a:r>
              <a:rPr lang="fr-CH"/>
              <a:t>level</a:t>
            </a:r>
            <a:endParaRPr lang="fr-CH"/>
          </a:p>
        </p:txBody>
      </p:sp>
      <p:sp>
        <p:nvSpPr>
          <p:cNvPr id="4" name="Date Placeholder 3"/>
          <p:cNvSpPr>
            <a:spLocks noGrp="1"/>
          </p:cNvSpPr>
          <p:nvPr>
            <p:ph type="dt" sz="half" idx="10"/>
          </p:nvPr>
        </p:nvSpPr>
        <p:spPr bwMode="auto"/>
        <p:txBody>
          <a:bodyPr/>
          <a:lstStyle/>
          <a:p>
            <a:pPr>
              <a:defRPr/>
            </a:pPr>
            <a:fld id="{13F9C244-9973-0C40-BF3F-022457C5D18A}" type="datetimeFigureOut">
              <a:rPr/>
              <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ABBE1D8A-B223-C446-89BE-EF65CE88031A}" type="slidenum">
              <a:rPr/>
              <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11" name="Rectangle 10"/>
          <p:cNvSpPr/>
          <p:nvPr userDrawn="1"/>
        </p:nvSpPr>
        <p:spPr bwMode="auto">
          <a:xfrm>
            <a:off x="0" y="5081588"/>
            <a:ext cx="12192000" cy="1008062"/>
          </a:xfrm>
          <a:prstGeom prst="rect">
            <a:avLst/>
          </a:prstGeom>
          <a:solidFill>
            <a:srgbClr val="009051">
              <a:alpha val="61175"/>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defRPr/>
            </a:pPr>
            <a:endParaRPr lang="fr-CH"/>
          </a:p>
        </p:txBody>
      </p:sp>
      <p:sp>
        <p:nvSpPr>
          <p:cNvPr id="2" name="Title 1"/>
          <p:cNvSpPr>
            <a:spLocks noGrp="1"/>
          </p:cNvSpPr>
          <p:nvPr>
            <p:ph type="title"/>
          </p:nvPr>
        </p:nvSpPr>
        <p:spPr bwMode="auto">
          <a:xfrm>
            <a:off x="838200" y="768350"/>
            <a:ext cx="10515600" cy="2852737"/>
          </a:xfrm>
        </p:spPr>
        <p:txBody>
          <a:bodyPr anchor="b"/>
          <a:lstStyle>
            <a:lvl1pPr>
              <a:defRPr sz="6000"/>
            </a:lvl1pPr>
          </a:lstStyle>
          <a:p>
            <a:pPr>
              <a:defRPr/>
            </a:pPr>
            <a:r>
              <a:rPr lang="en-GB"/>
              <a:t>Click to edit Master title style</a:t>
            </a:r>
            <a:endParaRPr/>
          </a:p>
        </p:txBody>
      </p:sp>
      <p:sp>
        <p:nvSpPr>
          <p:cNvPr id="3" name="Text Placeholder 2"/>
          <p:cNvSpPr>
            <a:spLocks noGrp="1"/>
          </p:cNvSpPr>
          <p:nvPr>
            <p:ph type="body" idx="1"/>
          </p:nvPr>
        </p:nvSpPr>
        <p:spPr bwMode="auto">
          <a:xfrm>
            <a:off x="838200" y="364807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GB"/>
              <a:t>Click to edit Master text styles</a:t>
            </a:r>
            <a:endParaRPr/>
          </a:p>
        </p:txBody>
      </p:sp>
      <p:sp>
        <p:nvSpPr>
          <p:cNvPr id="4" name="Date Placeholder 3"/>
          <p:cNvSpPr>
            <a:spLocks noGrp="1"/>
          </p:cNvSpPr>
          <p:nvPr>
            <p:ph type="dt" sz="half" idx="10"/>
          </p:nvPr>
        </p:nvSpPr>
        <p:spPr bwMode="auto"/>
        <p:txBody>
          <a:bodyPr/>
          <a:lstStyle/>
          <a:p>
            <a:pPr>
              <a:defRPr/>
            </a:pPr>
            <a:fld id="{13F9C244-9973-0C40-BF3F-022457C5D18A}" type="datetimeFigureOut">
              <a:rPr/>
              <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ABBE1D8A-B223-C446-89BE-EF65CE88031A}" type="slidenum">
              <a:rPr/>
              <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Click to edit Master title style</a:t>
            </a:r>
            <a:endParaRPr/>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5" name="Date Placeholder 4"/>
          <p:cNvSpPr>
            <a:spLocks noGrp="1"/>
          </p:cNvSpPr>
          <p:nvPr>
            <p:ph type="dt" sz="half" idx="10"/>
          </p:nvPr>
        </p:nvSpPr>
        <p:spPr bwMode="auto"/>
        <p:txBody>
          <a:bodyPr/>
          <a:lstStyle/>
          <a:p>
            <a:pPr>
              <a:defRPr/>
            </a:pPr>
            <a:fld id="{13F9C244-9973-0C40-BF3F-022457C5D18A}" type="datetimeFigureOut">
              <a:rPr/>
              <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ABBE1D8A-B223-C446-89BE-EF65CE88031A}" type="slidenum">
              <a:rPr/>
              <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GB"/>
              <a:t>Click to edit Master title style</a:t>
            </a:r>
            <a:endParaRPr/>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GB"/>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GB"/>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7" name="Date Placeholder 6"/>
          <p:cNvSpPr>
            <a:spLocks noGrp="1"/>
          </p:cNvSpPr>
          <p:nvPr>
            <p:ph type="dt" sz="half" idx="10"/>
          </p:nvPr>
        </p:nvSpPr>
        <p:spPr bwMode="auto"/>
        <p:txBody>
          <a:bodyPr/>
          <a:lstStyle/>
          <a:p>
            <a:pPr>
              <a:defRPr/>
            </a:pPr>
            <a:fld id="{13F9C244-9973-0C40-BF3F-022457C5D18A}" type="datetimeFigureOut">
              <a:rPr/>
              <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ABBE1D8A-B223-C446-89BE-EF65CE88031A}" type="slidenum">
              <a:rPr/>
              <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Only">
    <p:spTree>
      <p:nvGrpSpPr>
        <p:cNvPr id="1" name=""/>
        <p:cNvGrpSpPr/>
        <p:nvPr/>
      </p:nvGrpSpPr>
      <p:grpSpPr bwMode="auto">
        <a:xfrm>
          <a:off x="0" y="0"/>
          <a:ext cx="0" cy="0"/>
          <a:chOff x="0" y="0"/>
          <a:chExt cx="0" cy="0"/>
        </a:xfrm>
      </p:grpSpPr>
      <p:sp>
        <p:nvSpPr>
          <p:cNvPr id="3" name="Date Placeholder 2"/>
          <p:cNvSpPr>
            <a:spLocks noGrp="1"/>
          </p:cNvSpPr>
          <p:nvPr>
            <p:ph type="dt" sz="half" idx="10"/>
          </p:nvPr>
        </p:nvSpPr>
        <p:spPr bwMode="auto"/>
        <p:txBody>
          <a:bodyPr/>
          <a:lstStyle/>
          <a:p>
            <a:pPr>
              <a:defRPr/>
            </a:pPr>
            <a:fld id="{13F9C244-9973-0C40-BF3F-022457C5D18A}" type="datetimeFigureOut">
              <a:rPr/>
              <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ABBE1D8A-B223-C446-89BE-EF65CE88031A}" type="slidenum">
              <a:rPr/>
              <a:t/>
            </a:fld>
            <a:endParaRPr/>
          </a:p>
        </p:txBody>
      </p:sp>
      <p:sp>
        <p:nvSpPr>
          <p:cNvPr id="6" name="Rectangle 5"/>
          <p:cNvSpPr/>
          <p:nvPr userDrawn="1"/>
        </p:nvSpPr>
        <p:spPr bwMode="auto">
          <a:xfrm>
            <a:off x="0" y="250825"/>
            <a:ext cx="12192000" cy="1325563"/>
          </a:xfrm>
          <a:prstGeom prst="rect">
            <a:avLst/>
          </a:prstGeom>
          <a:solidFill>
            <a:srgbClr val="009051">
              <a:alpha val="29412"/>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defRPr/>
            </a:pPr>
            <a:endParaRPr lang="fr-CH"/>
          </a:p>
        </p:txBody>
      </p:sp>
      <p:sp>
        <p:nvSpPr>
          <p:cNvPr id="7" name="Title 1"/>
          <p:cNvSpPr>
            <a:spLocks noGrp="1"/>
          </p:cNvSpPr>
          <p:nvPr>
            <p:ph type="title"/>
          </p:nvPr>
        </p:nvSpPr>
        <p:spPr bwMode="auto">
          <a:xfrm>
            <a:off x="838200" y="250825"/>
            <a:ext cx="10515600" cy="1325563"/>
          </a:xfrm>
        </p:spPr>
        <p:txBody>
          <a:bodyPr>
            <a:normAutofit/>
          </a:bodyPr>
          <a:lstStyle>
            <a:lvl1pPr>
              <a:defRPr sz="3600"/>
            </a:lvl1pPr>
          </a:lstStyle>
          <a:p>
            <a:pPr>
              <a:defRPr/>
            </a:pPr>
            <a:r>
              <a:rPr lang="fr-CH"/>
              <a:t>Click to </a:t>
            </a:r>
            <a:r>
              <a:rPr lang="fr-CH"/>
              <a:t>edit</a:t>
            </a:r>
            <a:r>
              <a:rPr lang="fr-CH"/>
              <a:t> Master </a:t>
            </a:r>
            <a:r>
              <a:rPr lang="fr-CH"/>
              <a:t>title</a:t>
            </a:r>
            <a:r>
              <a:rPr lang="fr-CH"/>
              <a:t>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13F9C244-9973-0C40-BF3F-022457C5D18A}" type="datetimeFigureOut">
              <a:rPr/>
              <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ABBE1D8A-B223-C446-89BE-EF65CE88031A}" type="slidenum">
              <a:rPr/>
              <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GB"/>
              <a:t>Click to edit Master title style</a:t>
            </a:r>
            <a:endParaRPr/>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GB"/>
              <a:t>Click to edit Master text styles</a:t>
            </a:r>
            <a:endParaRPr/>
          </a:p>
        </p:txBody>
      </p:sp>
      <p:sp>
        <p:nvSpPr>
          <p:cNvPr id="5" name="Date Placeholder 4"/>
          <p:cNvSpPr>
            <a:spLocks noGrp="1"/>
          </p:cNvSpPr>
          <p:nvPr>
            <p:ph type="dt" sz="half" idx="10"/>
          </p:nvPr>
        </p:nvSpPr>
        <p:spPr bwMode="auto"/>
        <p:txBody>
          <a:bodyPr/>
          <a:lstStyle/>
          <a:p>
            <a:pPr>
              <a:defRPr/>
            </a:pPr>
            <a:fld id="{13F9C244-9973-0C40-BF3F-022457C5D18A}" type="datetimeFigureOut">
              <a:rPr/>
              <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ABBE1D8A-B223-C446-89BE-EF65CE88031A}" type="slidenum">
              <a:rPr/>
              <a:t/>
            </a:fld>
            <a:endParaRPr/>
          </a:p>
        </p:txBody>
      </p:sp>
      <p:sp>
        <p:nvSpPr>
          <p:cNvPr id="8" name="Freeform: Shape 7" descr="Tag=AccentColor&#10;Flavor=Light&#10;Target=Fill"/>
          <p:cNvSpPr/>
          <p:nvPr userDrawn="1"/>
        </p:nvSpPr>
        <p:spPr bwMode="auto">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fill="norm" stroke="1"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pPr>
              <a:defRPr/>
            </a:pPr>
            <a:endParaRPr lang="en-US">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GB"/>
              <a:t>Click to edit Master title style</a:t>
            </a:r>
            <a:endParaRPr/>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GB"/>
              <a:t>Click to edit Master text styles</a:t>
            </a:r>
            <a:endParaRPr/>
          </a:p>
        </p:txBody>
      </p:sp>
      <p:sp>
        <p:nvSpPr>
          <p:cNvPr id="5" name="Date Placeholder 4"/>
          <p:cNvSpPr>
            <a:spLocks noGrp="1"/>
          </p:cNvSpPr>
          <p:nvPr>
            <p:ph type="dt" sz="half" idx="10"/>
          </p:nvPr>
        </p:nvSpPr>
        <p:spPr bwMode="auto"/>
        <p:txBody>
          <a:bodyPr/>
          <a:lstStyle/>
          <a:p>
            <a:pPr>
              <a:defRPr/>
            </a:pPr>
            <a:fld id="{13F9C244-9973-0C40-BF3F-022457C5D18A}" type="datetimeFigureOut">
              <a:rPr/>
              <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ABBE1D8A-B223-C446-89BE-EF65CE88031A}" type="slidenum">
              <a:rPr/>
              <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GB"/>
              <a:t>Click to edit Master title style</a:t>
            </a:r>
            <a:endParaRPr/>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3F9C244-9973-0C40-BF3F-022457C5D18A}" type="datetimeFigureOut">
              <a:rPr/>
              <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BBE1D8A-B223-C446-89BE-EF65CE88031A}" type="slidenum">
              <a:rPr/>
              <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a:lnSpc>
          <a:spcPct val="90000"/>
        </a:lnSpc>
        <a:spcBef>
          <a:spcPts val="0"/>
        </a:spcBef>
        <a:buNone/>
        <a:defRPr sz="4400" b="1" i="0">
          <a:solidFill>
            <a:schemeClr val="tx1"/>
          </a:solidFill>
          <a:latin typeface="Helvetica Neue"/>
          <a:ea typeface="Helvetica Neue"/>
          <a:cs typeface="Helvetica Neue"/>
        </a:defRPr>
      </a:lvl1pPr>
    </p:titleStyle>
    <p:bodyStyle>
      <a:lvl1pPr marL="228600" indent="-228600" algn="l" defTabSz="914400">
        <a:lnSpc>
          <a:spcPct val="90000"/>
        </a:lnSpc>
        <a:spcBef>
          <a:spcPts val="1000"/>
        </a:spcBef>
        <a:buFont typeface="Arial"/>
        <a:buChar char="•"/>
        <a:defRPr sz="2800" b="0" i="0">
          <a:solidFill>
            <a:schemeClr val="tx1"/>
          </a:solidFill>
          <a:latin typeface="Helvetica Neue"/>
          <a:ea typeface="Helvetica Neue"/>
          <a:cs typeface="Helvetica Neue"/>
        </a:defRPr>
      </a:lvl1pPr>
      <a:lvl2pPr marL="685800" indent="-228600" algn="l" defTabSz="914400">
        <a:lnSpc>
          <a:spcPct val="90000"/>
        </a:lnSpc>
        <a:spcBef>
          <a:spcPts val="500"/>
        </a:spcBef>
        <a:buFont typeface="Arial"/>
        <a:buChar char="•"/>
        <a:defRPr sz="2400" b="0" i="0">
          <a:solidFill>
            <a:schemeClr val="tx1"/>
          </a:solidFill>
          <a:latin typeface="Helvetica Neue"/>
          <a:ea typeface="Helvetica Neue"/>
          <a:cs typeface="Helvetica Neue"/>
        </a:defRPr>
      </a:lvl2pPr>
      <a:lvl3pPr marL="1143000" indent="-228600" algn="l" defTabSz="914400">
        <a:lnSpc>
          <a:spcPct val="90000"/>
        </a:lnSpc>
        <a:spcBef>
          <a:spcPts val="500"/>
        </a:spcBef>
        <a:buFont typeface="Arial"/>
        <a:buChar char="•"/>
        <a:defRPr sz="2000" b="0" i="0">
          <a:solidFill>
            <a:schemeClr val="tx1"/>
          </a:solidFill>
          <a:latin typeface="Helvetica Neue"/>
          <a:ea typeface="Helvetica Neue"/>
          <a:cs typeface="Helvetica Neue"/>
        </a:defRPr>
      </a:lvl3pPr>
      <a:lvl4pPr marL="1600200" indent="-228600" algn="l" defTabSz="914400">
        <a:lnSpc>
          <a:spcPct val="90000"/>
        </a:lnSpc>
        <a:spcBef>
          <a:spcPts val="500"/>
        </a:spcBef>
        <a:buFont typeface="Arial"/>
        <a:buChar char="•"/>
        <a:defRPr sz="1800" b="0" i="0">
          <a:solidFill>
            <a:schemeClr val="tx1"/>
          </a:solidFill>
          <a:latin typeface="Helvetica Neue"/>
          <a:ea typeface="Helvetica Neue"/>
          <a:cs typeface="Helvetica Neue"/>
        </a:defRPr>
      </a:lvl4pPr>
      <a:lvl5pPr marL="2057400" indent="-228600" algn="l" defTabSz="914400">
        <a:lnSpc>
          <a:spcPct val="90000"/>
        </a:lnSpc>
        <a:spcBef>
          <a:spcPts val="500"/>
        </a:spcBef>
        <a:buFont typeface="Arial"/>
        <a:buChar char="•"/>
        <a:defRPr sz="1800" b="0" i="0">
          <a:solidFill>
            <a:schemeClr val="tx1"/>
          </a:solidFill>
          <a:latin typeface="Helvetica Neue"/>
          <a:ea typeface="Helvetica Neue"/>
          <a:cs typeface="Helvetica Neue"/>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youtu.be/Wm_Q0_ir-44" TargetMode="External"/><Relationship Id="rId4" Type="http://schemas.openxmlformats.org/officeDocument/2006/relationships/image" Target="../media/image17.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 /><Relationship Id="rId4" Type="http://schemas.openxmlformats.org/officeDocument/2006/relationships/chart" Target="../charts/chart2.xml" /><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chart" Target="../charts/chart3.xml" /><Relationship Id="rId5" Type="http://schemas.openxmlformats.org/officeDocument/2006/relationships/chart" Target="../charts/chart4.xml" /><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29.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5.jp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librairie.ademe.fr/consommer-autrement/5226-evaluation-de-l-impact-environnemental-du-numerique-en-france-et-analyse-prospective.html" TargetMode="External"/><Relationship Id="rId3" Type="http://schemas.openxmlformats.org/officeDocument/2006/relationships/hyperlink" Target="https://www.arcep.fr/uploads/tx_gspublication/etude-prospective-2030-2050_mars2023.pdf" TargetMode="External"/><Relationship Id="rId4" Type="http://schemas.openxmlformats.org/officeDocument/2006/relationships/hyperlink" Target="https://company.sbb.ch/fr/les-cff-comme-partenaire-commercial/prestations-eft/energie/consommation.html" TargetMode="External"/><Relationship Id="rId5" Type="http://schemas.openxmlformats.org/officeDocument/2006/relationships/hyperlink" Target="https://doi.org/10.19204/2021/wrkn8" TargetMode="External"/><Relationship Id="rId6" Type="http://schemas.openxmlformats.org/officeDocument/2006/relationships/hyperlink" Target="https://climpact.ch/about" TargetMode="External"/><Relationship Id="rId7" Type="http://schemas.openxmlformats.org/officeDocument/2006/relationships/hyperlink" Target="https://www.admin.ch/gov/fr/accueil/documentation/communiques.msg-id-78820.html" TargetMode="External"/><Relationship Id="rId8" Type="http://schemas.openxmlformats.org/officeDocument/2006/relationships/hyperlink" Target="https://youtu.be/5h4SjjJTftk" TargetMode="External"/><Relationship Id="rId9" Type="http://schemas.openxmlformats.org/officeDocument/2006/relationships/hyperlink" Target="https://www.cairn.info/revue-regards-croises-sur-l-economie-2020-1-page-189.htm?try_download=1" TargetMode="External"/><Relationship Id="rId10" Type="http://schemas.openxmlformats.org/officeDocument/2006/relationships/hyperlink" Target="https://www.empa.ch/documents/56122/728861/MatCH_Synthese_Bericht/22c48930-bc8e-4ebc-b899-6e189be39667" TargetMode="External"/><Relationship Id="rId11" Type="http://schemas.openxmlformats.org/officeDocument/2006/relationships/hyperlink" Target="https://www.euronews.com/2019/12/02/before-and-after-see-how-swiss-glaciers-have-shrunk-dramatically-across-150-years" TargetMode="External"/><Relationship Id="rId12" Type="http://schemas.openxmlformats.org/officeDocument/2006/relationships/hyperlink" Target="https://doi.org/10.1016/j.gloenvcha.2020.102194" TargetMode="External"/><Relationship Id="rId13" Type="http://schemas.openxmlformats.org/officeDocument/2006/relationships/hyperlink" Target="https://doi.org/10.1111/gec3.12657" TargetMode="External"/><Relationship Id="rId14" Type="http://schemas.openxmlformats.org/officeDocument/2006/relationships/hyperlink" Target="https://www.ipcc.ch/report/sixth-assessment-report-working-group-ii/" TargetMode="Externa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atao.univ-toulouse.fr/28309/13/Synthese_Referentiel_ISAE-SUPAERO.pdf" TargetMode="External"/><Relationship Id="rId3" Type="http://schemas.openxmlformats.org/officeDocument/2006/relationships/hyperlink" Target="https://doi.org/10.3390/resources7030058" TargetMode="External"/><Relationship Id="rId4" Type="http://schemas.openxmlformats.org/officeDocument/2006/relationships/hyperlink" Target="https://doi.org/10.1016/j.gloenvcha.2020.102168" TargetMode="External"/><Relationship Id="rId5" Type="http://schemas.openxmlformats.org/officeDocument/2006/relationships/hyperlink" Target="https://www.bfe.admin.ch/bfe/fr/home/actualites-et-medias/communiques-de-presse/mm-test.msg-id-83072.html" TargetMode="External"/><Relationship Id="rId6" Type="http://schemas.openxmlformats.org/officeDocument/2006/relationships/hyperlink" Target="https://doi.org/10.1038/s41893-018-0021-4" TargetMode="External"/><Relationship Id="rId7" Type="http://schemas.openxmlformats.org/officeDocument/2006/relationships/hyperlink" Target="https://doi.org/10.1021/acs.est.1c04158" TargetMode="External"/><Relationship Id="rId8" Type="http://schemas.openxmlformats.org/officeDocument/2006/relationships/hyperlink" Target="https://doi.org/10.1126/sciadv.adh2458" TargetMode="External"/><Relationship Id="rId9" Type="http://schemas.openxmlformats.org/officeDocument/2006/relationships/hyperlink" Target="https://www.unil.ch/files/live/sites/centre-durabilite/files/Publications/20230301_JR_Commentaire_numerique.pdf" TargetMode="External"/><Relationship Id="rId10" Type="http://schemas.openxmlformats.org/officeDocument/2006/relationships/hyperlink" Target="https://doi.org/10.1177/2053019614564785" TargetMode="External"/><Relationship Id="rId11" Type="http://schemas.openxmlformats.org/officeDocument/2006/relationships/hyperlink" Target="https://theshiftproject.org/article/impact-environnemental-du-numerique-5g-nouvelle-etude-du-shift/" TargetMode="External"/><Relationship Id="rId12" Type="http://schemas.openxmlformats.org/officeDocument/2006/relationships/hyperlink" Target="https://doi.org/10.1038/s43017-022-00287-8" TargetMode="Externa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4.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alpha val="92000"/>
          </a:schemeClr>
        </a:solidFill>
      </p:bgPr>
    </p:bg>
    <p:spTree>
      <p:nvGrpSpPr>
        <p:cNvPr id="1" name=""/>
        <p:cNvGrpSpPr/>
        <p:nvPr/>
      </p:nvGrpSpPr>
      <p:grpSpPr bwMode="auto">
        <a:xfrm>
          <a:off x="0" y="0"/>
          <a:ext cx="0" cy="0"/>
          <a:chOff x="0" y="0"/>
          <a:chExt cx="0" cy="0"/>
        </a:xfrm>
      </p:grpSpPr>
      <p:sp useBgFill="1">
        <p:nvSpPr>
          <p:cNvPr id="2052" name="Rectangle 2054"/>
          <p:cNvSpPr>
            <a:spLocks noAdjustHandles="1" noChangeArrowheads="1" noChangeAspect="1" noChangeShapeType="1" noEditPoints="1" noGrp="1" noMove="1" noResize="1" noRot="1" noTextEdit="1"/>
          </p:cNvSpPr>
          <p:nvPr/>
        </p:nvSpPr>
        <p:spPr bwMode="auto">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Rectangle 3"/>
          <p:cNvSpPr/>
          <p:nvPr/>
        </p:nvSpPr>
        <p:spPr bwMode="auto">
          <a:xfrm>
            <a:off x="-3048" y="1066138"/>
            <a:ext cx="12190476" cy="2761134"/>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b="1">
              <a:solidFill>
                <a:schemeClr val="bg2">
                  <a:lumMod val="50000"/>
                </a:schemeClr>
              </a:solidFill>
            </a:endParaRPr>
          </a:p>
        </p:txBody>
      </p:sp>
      <p:pic>
        <p:nvPicPr>
          <p:cNvPr id="10" name="Picture 9" descr="A city skyline at night&#10;&#10;Description automatically generated with medium confidence"/>
          <p:cNvPicPr>
            <a:picLocks noChangeAspect="1"/>
          </p:cNvPicPr>
          <p:nvPr/>
        </p:nvPicPr>
        <p:blipFill>
          <a:blip r:embed="rId3">
            <a:alphaModFix/>
          </a:blip>
          <a:srcRect l="0" t="51972" r="0" b="8230"/>
          <a:stretch/>
        </p:blipFill>
        <p:spPr bwMode="auto">
          <a:xfrm>
            <a:off x="-7620" y="0"/>
            <a:ext cx="12191980" cy="6857999"/>
          </a:xfrm>
          <a:prstGeom prst="rect">
            <a:avLst/>
          </a:prstGeom>
        </p:spPr>
      </p:pic>
      <p:sp>
        <p:nvSpPr>
          <p:cNvPr id="11" name="Rectangle 10"/>
          <p:cNvSpPr/>
          <p:nvPr/>
        </p:nvSpPr>
        <p:spPr bwMode="auto">
          <a:xfrm>
            <a:off x="3048" y="930625"/>
            <a:ext cx="12190476" cy="2761134"/>
          </a:xfrm>
          <a:prstGeom prst="rect">
            <a:avLst/>
          </a:prstGeom>
          <a:solidFill>
            <a:srgbClr val="FFFFFF">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b="1">
              <a:solidFill>
                <a:schemeClr val="bg2">
                  <a:lumMod val="50000"/>
                </a:schemeClr>
              </a:solidFill>
            </a:endParaRPr>
          </a:p>
        </p:txBody>
      </p:sp>
      <p:sp>
        <p:nvSpPr>
          <p:cNvPr id="2" name="Title 1"/>
          <p:cNvSpPr>
            <a:spLocks noGrp="1"/>
          </p:cNvSpPr>
          <p:nvPr>
            <p:ph type="ctrTitle"/>
          </p:nvPr>
        </p:nvSpPr>
        <p:spPr bwMode="auto">
          <a:xfrm>
            <a:off x="1521712" y="930626"/>
            <a:ext cx="9144000" cy="2860702"/>
          </a:xfrm>
        </p:spPr>
        <p:txBody>
          <a:bodyPr anchor="ctr">
            <a:normAutofit/>
          </a:bodyPr>
          <a:lstStyle/>
          <a:p>
            <a:pPr>
              <a:defRPr/>
            </a:pPr>
            <a:br>
              <a:rPr lang="fr-CH" sz="4800" b="0">
                <a:solidFill>
                  <a:srgbClr val="FFFFFF"/>
                </a:solidFill>
              </a:rPr>
            </a:br>
            <a:r>
              <a:rPr lang="fr-CH" sz="4800" b="0">
                <a:solidFill>
                  <a:srgbClr val="FFFFFF"/>
                </a:solidFill>
              </a:rPr>
              <a:t>MODULO</a:t>
            </a:r>
            <a:br>
              <a:rPr lang="fr-CH" sz="4800" b="0">
                <a:solidFill>
                  <a:srgbClr val="FFFFFF"/>
                </a:solidFill>
              </a:rPr>
            </a:br>
            <a:r>
              <a:rPr lang="fr-CH" sz="4800" b="0">
                <a:solidFill>
                  <a:srgbClr val="FFFFFF"/>
                </a:solidFill>
              </a:rPr>
              <a:t>Numérique et Environnement</a:t>
            </a:r>
            <a:br>
              <a:rPr sz="4800" b="0">
                <a:solidFill>
                  <a:srgbClr val="FFFFFF"/>
                </a:solidFill>
              </a:rPr>
            </a:br>
            <a:endParaRPr lang="fr-CH" sz="4800" b="0">
              <a:solidFill>
                <a:srgbClr val="FFFFFF"/>
              </a:solidFill>
            </a:endParaRPr>
          </a:p>
        </p:txBody>
      </p:sp>
      <p:sp>
        <p:nvSpPr>
          <p:cNvPr id="5" name="Rectangle 4"/>
          <p:cNvSpPr/>
          <p:nvPr/>
        </p:nvSpPr>
        <p:spPr bwMode="auto">
          <a:xfrm>
            <a:off x="-3048" y="5282387"/>
            <a:ext cx="12190476" cy="2019138"/>
          </a:xfrm>
          <a:prstGeom prst="rect">
            <a:avLst/>
          </a:prstGeom>
          <a:solidFill>
            <a:srgbClr val="FFFFFF">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b="1">
              <a:solidFill>
                <a:schemeClr val="bg2">
                  <a:lumMod val="50000"/>
                </a:schemeClr>
              </a:solidFill>
            </a:endParaRPr>
          </a:p>
        </p:txBody>
      </p:sp>
      <p:sp>
        <p:nvSpPr>
          <p:cNvPr id="3" name="Subtitle 2"/>
          <p:cNvSpPr>
            <a:spLocks noGrp="1"/>
          </p:cNvSpPr>
          <p:nvPr>
            <p:ph type="subTitle" idx="1"/>
          </p:nvPr>
        </p:nvSpPr>
        <p:spPr bwMode="auto">
          <a:xfrm>
            <a:off x="1521712" y="5461714"/>
            <a:ext cx="4039566" cy="1409971"/>
          </a:xfrm>
        </p:spPr>
        <p:txBody>
          <a:bodyPr>
            <a:normAutofit/>
          </a:bodyPr>
          <a:lstStyle/>
          <a:p>
            <a:pPr>
              <a:defRPr/>
            </a:pPr>
            <a:r>
              <a:rPr lang="fr-CH" sz="1900">
                <a:solidFill>
                  <a:srgbClr val="FFFFFF"/>
                </a:solidFill>
              </a:rPr>
              <a:t>Johann Recordon, chargé de projet (Pôle Recherche)</a:t>
            </a:r>
            <a:endParaRPr/>
          </a:p>
          <a:p>
            <a:pPr>
              <a:defRPr/>
            </a:pPr>
            <a:r>
              <a:rPr lang="fr-CH" sz="1900">
                <a:solidFill>
                  <a:srgbClr val="FFFFFF"/>
                </a:solidFill>
              </a:rPr>
              <a:t>Centre de compétences en durabilité (CCD), UNIL</a:t>
            </a:r>
            <a:endParaRPr/>
          </a:p>
        </p:txBody>
      </p:sp>
      <p:sp>
        <p:nvSpPr>
          <p:cNvPr id="2053" name="sketchy line"/>
          <p:cNvSpPr>
            <a:spLocks noAdjustHandles="1" noChangeArrowheads="1" noChangeAspect="1" noChangeShapeType="1" noEditPoints="1" noGrp="1" noMove="1" noResize="1" noRot="1" noTextEdit="1"/>
          </p:cNvSpPr>
          <p:nvPr/>
        </p:nvSpPr>
        <p:spPr bwMode="auto">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stroke="1"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fill="norm"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 name="Subtitle 2"/>
          <p:cNvSpPr txBox="1"/>
          <p:nvPr/>
        </p:nvSpPr>
        <p:spPr bwMode="auto">
          <a:xfrm>
            <a:off x="6630724" y="5656038"/>
            <a:ext cx="4039567" cy="1021322"/>
          </a:xfrm>
          <a:prstGeom prst="rect">
            <a:avLst/>
          </a:prstGeom>
        </p:spPr>
        <p:txBody>
          <a:bodyPr vert="horz" lIns="91440" tIns="45720" rIns="91440" bIns="45720" rtlCol="0">
            <a:normAutofit/>
          </a:bodyPr>
          <a:lstStyle>
            <a:lvl1pPr marL="0" indent="0" algn="ctr" defTabSz="914400">
              <a:lnSpc>
                <a:spcPct val="90000"/>
              </a:lnSpc>
              <a:spcBef>
                <a:spcPts val="1000"/>
              </a:spcBef>
              <a:buFont typeface="Arial"/>
              <a:buNone/>
              <a:defRPr sz="2400" b="0" i="0">
                <a:solidFill>
                  <a:schemeClr val="tx1"/>
                </a:solidFill>
                <a:latin typeface="Helvetica Neue"/>
                <a:ea typeface="Helvetica Neue"/>
                <a:cs typeface="Helvetica Neue"/>
              </a:defRPr>
            </a:lvl1pPr>
            <a:lvl2pPr marL="457200" indent="0" algn="ctr" defTabSz="914400">
              <a:lnSpc>
                <a:spcPct val="90000"/>
              </a:lnSpc>
              <a:spcBef>
                <a:spcPts val="500"/>
              </a:spcBef>
              <a:buFont typeface="Arial"/>
              <a:buNone/>
              <a:defRPr sz="2000" b="0" i="0">
                <a:solidFill>
                  <a:schemeClr val="tx1"/>
                </a:solidFill>
                <a:latin typeface="Helvetica Neue"/>
                <a:ea typeface="Helvetica Neue"/>
                <a:cs typeface="Helvetica Neue"/>
              </a:defRPr>
            </a:lvl2pPr>
            <a:lvl3pPr marL="914400" indent="0" algn="ctr" defTabSz="914400">
              <a:lnSpc>
                <a:spcPct val="90000"/>
              </a:lnSpc>
              <a:spcBef>
                <a:spcPts val="500"/>
              </a:spcBef>
              <a:buFont typeface="Arial"/>
              <a:buNone/>
              <a:defRPr sz="1800" b="0" i="0">
                <a:solidFill>
                  <a:schemeClr val="tx1"/>
                </a:solidFill>
                <a:latin typeface="Helvetica Neue"/>
                <a:ea typeface="Helvetica Neue"/>
                <a:cs typeface="Helvetica Neue"/>
              </a:defRPr>
            </a:lvl3pPr>
            <a:lvl4pPr marL="1371600" indent="0" algn="ctr" defTabSz="914400">
              <a:lnSpc>
                <a:spcPct val="90000"/>
              </a:lnSpc>
              <a:spcBef>
                <a:spcPts val="500"/>
              </a:spcBef>
              <a:buFont typeface="Arial"/>
              <a:buNone/>
              <a:defRPr sz="1600" b="0" i="0">
                <a:solidFill>
                  <a:schemeClr val="tx1"/>
                </a:solidFill>
                <a:latin typeface="Helvetica Neue"/>
                <a:ea typeface="Helvetica Neue"/>
                <a:cs typeface="Helvetica Neue"/>
              </a:defRPr>
            </a:lvl4pPr>
            <a:lvl5pPr marL="1828800" indent="0" algn="ctr" defTabSz="914400">
              <a:lnSpc>
                <a:spcPct val="90000"/>
              </a:lnSpc>
              <a:spcBef>
                <a:spcPts val="500"/>
              </a:spcBef>
              <a:buFont typeface="Arial"/>
              <a:buNone/>
              <a:defRPr sz="1600" b="0" i="0">
                <a:solidFill>
                  <a:schemeClr val="tx1"/>
                </a:solidFill>
                <a:latin typeface="Helvetica Neue"/>
                <a:ea typeface="Helvetica Neue"/>
                <a:cs typeface="Helvetica Neue"/>
              </a:defRPr>
            </a:lvl5pPr>
            <a:lvl6pPr marL="2286000" indent="0" algn="ctr" defTabSz="914400">
              <a:lnSpc>
                <a:spcPct val="90000"/>
              </a:lnSpc>
              <a:spcBef>
                <a:spcPts val="500"/>
              </a:spcBef>
              <a:buFont typeface="Arial"/>
              <a:buNone/>
              <a:defRPr sz="1600">
                <a:solidFill>
                  <a:schemeClr val="tx1"/>
                </a:solidFill>
                <a:latin typeface="+mn-lt"/>
                <a:ea typeface="+mn-ea"/>
                <a:cs typeface="+mn-cs"/>
              </a:defRPr>
            </a:lvl6pPr>
            <a:lvl7pPr marL="2743200" indent="0" algn="ctr" defTabSz="914400">
              <a:lnSpc>
                <a:spcPct val="90000"/>
              </a:lnSpc>
              <a:spcBef>
                <a:spcPts val="500"/>
              </a:spcBef>
              <a:buFont typeface="Arial"/>
              <a:buNone/>
              <a:defRPr sz="1600">
                <a:solidFill>
                  <a:schemeClr val="tx1"/>
                </a:solidFill>
                <a:latin typeface="+mn-lt"/>
                <a:ea typeface="+mn-ea"/>
                <a:cs typeface="+mn-cs"/>
              </a:defRPr>
            </a:lvl7pPr>
            <a:lvl8pPr marL="3200400" indent="0" algn="ctr" defTabSz="914400">
              <a:lnSpc>
                <a:spcPct val="90000"/>
              </a:lnSpc>
              <a:spcBef>
                <a:spcPts val="500"/>
              </a:spcBef>
              <a:buFont typeface="Arial"/>
              <a:buNone/>
              <a:defRPr sz="1600">
                <a:solidFill>
                  <a:schemeClr val="tx1"/>
                </a:solidFill>
                <a:latin typeface="+mn-lt"/>
                <a:ea typeface="+mn-ea"/>
                <a:cs typeface="+mn-cs"/>
              </a:defRPr>
            </a:lvl8pPr>
            <a:lvl9pPr marL="3657600" indent="0" algn="ctr" defTabSz="914400">
              <a:lnSpc>
                <a:spcPct val="90000"/>
              </a:lnSpc>
              <a:spcBef>
                <a:spcPts val="500"/>
              </a:spcBef>
              <a:buFont typeface="Arial"/>
              <a:buNone/>
              <a:defRPr sz="1600">
                <a:solidFill>
                  <a:schemeClr val="tx1"/>
                </a:solidFill>
                <a:latin typeface="+mn-lt"/>
                <a:ea typeface="+mn-ea"/>
                <a:cs typeface="+mn-cs"/>
              </a:defRPr>
            </a:lvl9pPr>
          </a:lstStyle>
          <a:p>
            <a:pPr>
              <a:defRPr/>
            </a:pPr>
            <a:r>
              <a:rPr lang="fr-CH" sz="1900">
                <a:solidFill>
                  <a:srgbClr val="FFFFFF"/>
                </a:solidFill>
              </a:rPr>
              <a:t>Vincent Keller, enseignant en informatique</a:t>
            </a:r>
            <a:endParaRPr/>
          </a:p>
          <a:p>
            <a:pPr>
              <a:defRPr/>
            </a:pPr>
            <a:r>
              <a:rPr lang="fr-CH" sz="1900">
                <a:solidFill>
                  <a:srgbClr val="FFFFFF"/>
                </a:solidFill>
              </a:rPr>
              <a:t>Gymnase de Beaulieu</a:t>
            </a:r>
            <a:endParaRPr/>
          </a:p>
        </p:txBody>
      </p:sp>
      <p:sp>
        <p:nvSpPr>
          <p:cNvPr id="7" name="Subtitle 2"/>
          <p:cNvSpPr txBox="1"/>
          <p:nvPr/>
        </p:nvSpPr>
        <p:spPr bwMode="auto">
          <a:xfrm>
            <a:off x="3974206" y="3940867"/>
            <a:ext cx="4039566" cy="359299"/>
          </a:xfrm>
          <a:prstGeom prst="rect">
            <a:avLst/>
          </a:prstGeom>
        </p:spPr>
        <p:txBody>
          <a:bodyPr vert="horz" lIns="91440" tIns="45720" rIns="91440" bIns="45720" rtlCol="0">
            <a:normAutofit/>
          </a:bodyPr>
          <a:lstStyle>
            <a:lvl1pPr marL="0" indent="0" algn="ctr" defTabSz="914400">
              <a:lnSpc>
                <a:spcPct val="90000"/>
              </a:lnSpc>
              <a:spcBef>
                <a:spcPts val="1000"/>
              </a:spcBef>
              <a:buFont typeface="Arial"/>
              <a:buNone/>
              <a:defRPr sz="2400" b="0" i="0">
                <a:solidFill>
                  <a:schemeClr val="tx1"/>
                </a:solidFill>
                <a:latin typeface="Helvetica Neue"/>
                <a:ea typeface="Helvetica Neue"/>
                <a:cs typeface="Helvetica Neue"/>
              </a:defRPr>
            </a:lvl1pPr>
            <a:lvl2pPr marL="457200" indent="0" algn="ctr" defTabSz="914400">
              <a:lnSpc>
                <a:spcPct val="90000"/>
              </a:lnSpc>
              <a:spcBef>
                <a:spcPts val="500"/>
              </a:spcBef>
              <a:buFont typeface="Arial"/>
              <a:buNone/>
              <a:defRPr sz="2000" b="0" i="0">
                <a:solidFill>
                  <a:schemeClr val="tx1"/>
                </a:solidFill>
                <a:latin typeface="Helvetica Neue"/>
                <a:ea typeface="Helvetica Neue"/>
                <a:cs typeface="Helvetica Neue"/>
              </a:defRPr>
            </a:lvl2pPr>
            <a:lvl3pPr marL="914400" indent="0" algn="ctr" defTabSz="914400">
              <a:lnSpc>
                <a:spcPct val="90000"/>
              </a:lnSpc>
              <a:spcBef>
                <a:spcPts val="500"/>
              </a:spcBef>
              <a:buFont typeface="Arial"/>
              <a:buNone/>
              <a:defRPr sz="1800" b="0" i="0">
                <a:solidFill>
                  <a:schemeClr val="tx1"/>
                </a:solidFill>
                <a:latin typeface="Helvetica Neue"/>
                <a:ea typeface="Helvetica Neue"/>
                <a:cs typeface="Helvetica Neue"/>
              </a:defRPr>
            </a:lvl3pPr>
            <a:lvl4pPr marL="1371600" indent="0" algn="ctr" defTabSz="914400">
              <a:lnSpc>
                <a:spcPct val="90000"/>
              </a:lnSpc>
              <a:spcBef>
                <a:spcPts val="500"/>
              </a:spcBef>
              <a:buFont typeface="Arial"/>
              <a:buNone/>
              <a:defRPr sz="1600" b="0" i="0">
                <a:solidFill>
                  <a:schemeClr val="tx1"/>
                </a:solidFill>
                <a:latin typeface="Helvetica Neue"/>
                <a:ea typeface="Helvetica Neue"/>
                <a:cs typeface="Helvetica Neue"/>
              </a:defRPr>
            </a:lvl4pPr>
            <a:lvl5pPr marL="1828800" indent="0" algn="ctr" defTabSz="914400">
              <a:lnSpc>
                <a:spcPct val="90000"/>
              </a:lnSpc>
              <a:spcBef>
                <a:spcPts val="500"/>
              </a:spcBef>
              <a:buFont typeface="Arial"/>
              <a:buNone/>
              <a:defRPr sz="1600" b="0" i="0">
                <a:solidFill>
                  <a:schemeClr val="tx1"/>
                </a:solidFill>
                <a:latin typeface="Helvetica Neue"/>
                <a:ea typeface="Helvetica Neue"/>
                <a:cs typeface="Helvetica Neue"/>
              </a:defRPr>
            </a:lvl5pPr>
            <a:lvl6pPr marL="2286000" indent="0" algn="ctr" defTabSz="914400">
              <a:lnSpc>
                <a:spcPct val="90000"/>
              </a:lnSpc>
              <a:spcBef>
                <a:spcPts val="500"/>
              </a:spcBef>
              <a:buFont typeface="Arial"/>
              <a:buNone/>
              <a:defRPr sz="1600">
                <a:solidFill>
                  <a:schemeClr val="tx1"/>
                </a:solidFill>
                <a:latin typeface="+mn-lt"/>
                <a:ea typeface="+mn-ea"/>
                <a:cs typeface="+mn-cs"/>
              </a:defRPr>
            </a:lvl6pPr>
            <a:lvl7pPr marL="2743200" indent="0" algn="ctr" defTabSz="914400">
              <a:lnSpc>
                <a:spcPct val="90000"/>
              </a:lnSpc>
              <a:spcBef>
                <a:spcPts val="500"/>
              </a:spcBef>
              <a:buFont typeface="Arial"/>
              <a:buNone/>
              <a:defRPr sz="1600">
                <a:solidFill>
                  <a:schemeClr val="tx1"/>
                </a:solidFill>
                <a:latin typeface="+mn-lt"/>
                <a:ea typeface="+mn-ea"/>
                <a:cs typeface="+mn-cs"/>
              </a:defRPr>
            </a:lvl7pPr>
            <a:lvl8pPr marL="3200400" indent="0" algn="ctr" defTabSz="914400">
              <a:lnSpc>
                <a:spcPct val="90000"/>
              </a:lnSpc>
              <a:spcBef>
                <a:spcPts val="500"/>
              </a:spcBef>
              <a:buFont typeface="Arial"/>
              <a:buNone/>
              <a:defRPr sz="1600">
                <a:solidFill>
                  <a:schemeClr val="tx1"/>
                </a:solidFill>
                <a:latin typeface="+mn-lt"/>
                <a:ea typeface="+mn-ea"/>
                <a:cs typeface="+mn-cs"/>
              </a:defRPr>
            </a:lvl8pPr>
            <a:lvl9pPr marL="3657600" indent="0" algn="ctr" defTabSz="914400">
              <a:lnSpc>
                <a:spcPct val="90000"/>
              </a:lnSpc>
              <a:spcBef>
                <a:spcPts val="500"/>
              </a:spcBef>
              <a:buFont typeface="Arial"/>
              <a:buNone/>
              <a:defRPr sz="1600">
                <a:solidFill>
                  <a:schemeClr val="tx1"/>
                </a:solidFill>
                <a:latin typeface="+mn-lt"/>
                <a:ea typeface="+mn-ea"/>
                <a:cs typeface="+mn-cs"/>
              </a:defRPr>
            </a:lvl9pPr>
          </a:lstStyle>
          <a:p>
            <a:pPr>
              <a:defRPr/>
            </a:pPr>
            <a:r>
              <a:rPr lang="fr-CH" sz="1900">
                <a:solidFill>
                  <a:srgbClr val="FFFFFF"/>
                </a:solidFill>
              </a:rPr>
              <a:t>22.11.23</a:t>
            </a:r>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 name="Rectangle 3"/>
          <p:cNvSpPr/>
          <p:nvPr/>
        </p:nvSpPr>
        <p:spPr bwMode="auto">
          <a:xfrm>
            <a:off x="6466114" y="6476960"/>
            <a:ext cx="5725887" cy="307777"/>
          </a:xfrm>
          <a:prstGeom prst="rect">
            <a:avLst/>
          </a:prstGeom>
        </p:spPr>
        <p:txBody>
          <a:bodyPr wrap="square">
            <a:spAutoFit/>
          </a:bodyPr>
          <a:lstStyle/>
          <a:p>
            <a:pPr>
              <a:defRPr/>
            </a:pPr>
            <a:r>
              <a:rPr lang="fr-FR" sz="1400">
                <a:latin typeface="Calibri"/>
                <a:ea typeface="Calibri"/>
                <a:cs typeface="Calibri"/>
              </a:rPr>
              <a:t>GIEC, AR6, WGII ; Coord21 et UNIL, 2022, Interview avec Martin </a:t>
            </a:r>
            <a:r>
              <a:rPr lang="fr-FR" sz="1400">
                <a:latin typeface="Calibri"/>
                <a:ea typeface="Calibri"/>
                <a:cs typeface="Calibri"/>
              </a:rPr>
              <a:t>Beniston</a:t>
            </a:r>
            <a:endParaRPr lang="fr-FR" sz="1400">
              <a:latin typeface="Calibri"/>
              <a:ea typeface="Calibri"/>
              <a:cs typeface="Calibri"/>
            </a:endParaRPr>
          </a:p>
        </p:txBody>
      </p:sp>
      <p:sp>
        <p:nvSpPr>
          <p:cNvPr id="5" name="Title 4"/>
          <p:cNvSpPr>
            <a:spLocks noGrp="1"/>
          </p:cNvSpPr>
          <p:nvPr>
            <p:ph type="title"/>
          </p:nvPr>
        </p:nvSpPr>
        <p:spPr bwMode="auto"/>
        <p:txBody>
          <a:bodyPr/>
          <a:lstStyle/>
          <a:p>
            <a:pPr>
              <a:defRPr/>
            </a:pPr>
            <a:r>
              <a:rPr lang="fr-FR" sz="3600" b="1">
                <a:solidFill>
                  <a:schemeClr val="tx1">
                    <a:lumMod val="95000"/>
                    <a:lumOff val="5000"/>
                  </a:schemeClr>
                </a:solidFill>
                <a:latin typeface="Arial"/>
                <a:cs typeface="Calibri"/>
              </a:rPr>
              <a:t>Quelles conséquences de ces dépassements ?</a:t>
            </a:r>
            <a:endParaRPr lang="fr-CH"/>
          </a:p>
        </p:txBody>
      </p:sp>
      <p:sp>
        <p:nvSpPr>
          <p:cNvPr id="6" name="Content Placeholder 2"/>
          <p:cNvSpPr>
            <a:spLocks noGrp="1"/>
          </p:cNvSpPr>
          <p:nvPr>
            <p:ph idx="1"/>
          </p:nvPr>
        </p:nvSpPr>
        <p:spPr bwMode="auto">
          <a:xfrm>
            <a:off x="838200" y="1877131"/>
            <a:ext cx="10515600" cy="4351338"/>
          </a:xfrm>
        </p:spPr>
        <p:txBody>
          <a:bodyPr>
            <a:normAutofit fontScale="92500" lnSpcReduction="20000"/>
          </a:bodyPr>
          <a:lstStyle/>
          <a:p>
            <a:pPr>
              <a:defRPr/>
            </a:pPr>
            <a:r>
              <a:rPr lang="fr-CH"/>
              <a:t>Dans le monde :</a:t>
            </a:r>
            <a:br>
              <a:rPr lang="fr-CH"/>
            </a:br>
            <a:endParaRPr lang="fr-CH"/>
          </a:p>
          <a:p>
            <a:pPr lvl="1">
              <a:defRPr/>
            </a:pPr>
            <a:r>
              <a:rPr lang="fr-CH"/>
              <a:t>Certains territoires deviennent inhabitables (montée des eaux + chaleur)</a:t>
            </a:r>
            <a:endParaRPr/>
          </a:p>
          <a:p>
            <a:pPr lvl="2">
              <a:defRPr/>
            </a:pPr>
            <a:r>
              <a:rPr lang="fr-CH" sz="2400"/>
              <a:t> </a:t>
            </a:r>
            <a:r>
              <a:rPr lang="fr-CH" sz="2400"/>
              <a:t>3.5 milliards de personnes devront se déplacer ou mourir</a:t>
            </a:r>
            <a:endParaRPr lang="fr-CH"/>
          </a:p>
          <a:p>
            <a:pPr lvl="1">
              <a:defRPr/>
            </a:pPr>
            <a:endParaRPr lang="fr-CH"/>
          </a:p>
          <a:p>
            <a:pPr>
              <a:defRPr/>
            </a:pPr>
            <a:r>
              <a:rPr lang="fr-CH"/>
              <a:t>En Suisse spécifiquement :</a:t>
            </a:r>
            <a:br>
              <a:rPr lang="fr-CH"/>
            </a:br>
            <a:endParaRPr lang="fr-CH"/>
          </a:p>
          <a:p>
            <a:pPr lvl="1">
              <a:defRPr/>
            </a:pPr>
            <a:r>
              <a:rPr lang="fr-CH"/>
              <a:t>Recul puis disparition des glaciers </a:t>
            </a:r>
            <a:r>
              <a:rPr lang="fr-CH"/>
              <a:t> moins d’eau en été</a:t>
            </a:r>
            <a:br>
              <a:rPr lang="fr-CH"/>
            </a:br>
            <a:endParaRPr lang="fr-CH"/>
          </a:p>
          <a:p>
            <a:pPr lvl="1">
              <a:defRPr/>
            </a:pPr>
            <a:r>
              <a:rPr lang="fr-CH"/>
              <a:t>Étés plus caniculaires  sécheresses et impacts sur la santé</a:t>
            </a:r>
            <a:br>
              <a:rPr lang="fr-CH"/>
            </a:br>
            <a:endParaRPr lang="fr-CH"/>
          </a:p>
          <a:p>
            <a:pPr lvl="1">
              <a:defRPr/>
            </a:pPr>
            <a:r>
              <a:rPr lang="fr-CH"/>
              <a:t>Hivers plus doux et floraison plus précoce </a:t>
            </a:r>
            <a:r>
              <a:rPr lang="fr-CH"/>
              <a:t> ravageurs, pertes dues au gel</a:t>
            </a:r>
            <a:br>
              <a:rPr lang="fr-CH"/>
            </a:br>
            <a:endParaRPr lang="fr-CH"/>
          </a:p>
          <a:p>
            <a:pPr lvl="1">
              <a:defRPr/>
            </a:pPr>
            <a:r>
              <a:rPr lang="fr-CH"/>
              <a:t>Pluies moins fréquentes mais plus extrêmes </a:t>
            </a:r>
            <a:r>
              <a:rPr lang="fr-CH"/>
              <a:t></a:t>
            </a:r>
            <a:r>
              <a:rPr lang="fr-CH"/>
              <a:t> </a:t>
            </a:r>
            <a:r>
              <a:rPr lang="fr-CH"/>
              <a:t>glissement de terrain, crues</a:t>
            </a:r>
            <a:endParaRPr lang="fr-CH"/>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 name="ZoneTexte 7"/>
          <p:cNvSpPr txBox="1"/>
          <p:nvPr/>
        </p:nvSpPr>
        <p:spPr bwMode="auto">
          <a:xfrm>
            <a:off x="8538175" y="2306171"/>
            <a:ext cx="3216875" cy="3785652"/>
          </a:xfrm>
          <a:prstGeom prst="rect">
            <a:avLst/>
          </a:prstGeom>
          <a:noFill/>
        </p:spPr>
        <p:txBody>
          <a:bodyPr wrap="square" rtlCol="0">
            <a:spAutoFit/>
          </a:bodyPr>
          <a:lstStyle/>
          <a:p>
            <a:pPr>
              <a:defRPr/>
            </a:pPr>
            <a:r>
              <a:rPr lang="fr-FR" sz="2000"/>
              <a:t>Plus de détails dans la vidéo :</a:t>
            </a:r>
            <a:endParaRPr/>
          </a:p>
          <a:p>
            <a:pPr>
              <a:defRPr/>
            </a:pPr>
            <a:r>
              <a:rPr lang="fr-FR" sz="2000" b="1"/>
              <a:t>La neutralité carbone est-elle un objectif incontournable ?</a:t>
            </a:r>
            <a:endParaRPr/>
          </a:p>
          <a:p>
            <a:pPr>
              <a:defRPr/>
            </a:pPr>
            <a:endParaRPr lang="fr-FR" sz="2000"/>
          </a:p>
          <a:p>
            <a:pPr>
              <a:defRPr/>
            </a:pPr>
            <a:r>
              <a:rPr lang="fr-FR" sz="2000"/>
              <a:t>Série « Le climat en capsules », par Coord21, sur YouTube et le site internet du CCD.</a:t>
            </a:r>
            <a:endParaRPr/>
          </a:p>
          <a:p>
            <a:pPr>
              <a:defRPr/>
            </a:pPr>
            <a:endParaRPr lang="fr-FR" sz="2000"/>
          </a:p>
          <a:p>
            <a:pPr>
              <a:defRPr/>
            </a:pPr>
            <a:r>
              <a:rPr lang="fr-FR" sz="2000"/>
              <a:t>(source des chiffres : GIEC, rapport spécial 1.5°C, 2018)</a:t>
            </a:r>
            <a:endParaRPr/>
          </a:p>
        </p:txBody>
      </p:sp>
      <p:pic>
        <p:nvPicPr>
          <p:cNvPr id="6" name="Picture 5" descr="A person standing in front of a screen with text&#10;&#10;Description automatically generated with low confidence">
            <a:hlinkClick r:id="rId3"/>
          </p:cNvPr>
          <p:cNvPicPr>
            <a:picLocks noChangeAspect="1"/>
          </p:cNvPicPr>
          <p:nvPr/>
        </p:nvPicPr>
        <p:blipFill>
          <a:blip r:embed="rId4"/>
          <a:stretch/>
        </p:blipFill>
        <p:spPr bwMode="auto">
          <a:xfrm>
            <a:off x="596900" y="2078202"/>
            <a:ext cx="7543589" cy="4241591"/>
          </a:xfrm>
          <a:prstGeom prst="rect">
            <a:avLst/>
          </a:prstGeom>
        </p:spPr>
      </p:pic>
      <p:sp>
        <p:nvSpPr>
          <p:cNvPr id="2" name="Title 1"/>
          <p:cNvSpPr>
            <a:spLocks noGrp="1"/>
          </p:cNvSpPr>
          <p:nvPr>
            <p:ph type="title"/>
          </p:nvPr>
        </p:nvSpPr>
        <p:spPr bwMode="auto"/>
        <p:txBody>
          <a:bodyPr/>
          <a:lstStyle/>
          <a:p>
            <a:pPr>
              <a:defRPr/>
            </a:pPr>
            <a:r>
              <a:rPr lang="fr-CH" sz="3600" b="1">
                <a:solidFill>
                  <a:schemeClr val="tx1">
                    <a:lumMod val="95000"/>
                    <a:lumOff val="5000"/>
                  </a:schemeClr>
                </a:solidFill>
                <a:latin typeface="Arial"/>
                <a:cs typeface="Calibri"/>
              </a:rPr>
              <a:t>Neutralité carbone : -95% d’émissions</a:t>
            </a:r>
            <a:endParaRPr lang="fr-CH"/>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Le modèle du Donut de Kate Raworth (2017)</a:t>
            </a:r>
            <a:endParaRPr/>
          </a:p>
        </p:txBody>
      </p:sp>
      <p:sp>
        <p:nvSpPr>
          <p:cNvPr id="3" name="Text Placeholder 2"/>
          <p:cNvSpPr>
            <a:spLocks noGrp="1"/>
          </p:cNvSpPr>
          <p:nvPr>
            <p:ph type="body" idx="1"/>
          </p:nvPr>
        </p:nvSpPr>
        <p:spPr bwMode="auto"/>
        <p:txBody>
          <a:bodyPr/>
          <a:lstStyle/>
          <a:p>
            <a:pPr>
              <a:defRPr/>
            </a:pPr>
            <a:r>
              <a:rPr lang="fr-CH"/>
              <a:t>Limites planétaires et besoins humains fondamentaux</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 name="Titre 1"/>
          <p:cNvSpPr>
            <a:spLocks noGrp="1"/>
          </p:cNvSpPr>
          <p:nvPr>
            <p:ph type="title"/>
          </p:nvPr>
        </p:nvSpPr>
        <p:spPr bwMode="auto">
          <a:xfrm>
            <a:off x="839787" y="1079999"/>
            <a:ext cx="4507717" cy="1492719"/>
          </a:xfrm>
        </p:spPr>
        <p:txBody>
          <a:bodyPr>
            <a:normAutofit fontScale="90000"/>
          </a:bodyPr>
          <a:lstStyle/>
          <a:p>
            <a:pPr>
              <a:defRPr/>
            </a:pPr>
            <a:r>
              <a:rPr lang="fr-FR"/>
              <a:t>Ainsi, pour la survie et le bienêtre de l’humanité et de l’écosystème terrestre…</a:t>
            </a:r>
            <a:endParaRPr/>
          </a:p>
        </p:txBody>
      </p:sp>
      <p:sp>
        <p:nvSpPr>
          <p:cNvPr id="4" name="Espace réservé du texte 3"/>
          <p:cNvSpPr>
            <a:spLocks noGrp="1"/>
          </p:cNvSpPr>
          <p:nvPr>
            <p:ph type="body" sz="half" idx="2"/>
          </p:nvPr>
        </p:nvSpPr>
        <p:spPr bwMode="auto">
          <a:xfrm>
            <a:off x="879837" y="2740780"/>
            <a:ext cx="4177944" cy="3820169"/>
          </a:xfrm>
        </p:spPr>
        <p:txBody>
          <a:bodyPr vert="horz" lIns="91440" tIns="45720" rIns="91440" bIns="45720" rtlCol="0" anchor="t">
            <a:noAutofit/>
          </a:bodyPr>
          <a:lstStyle/>
          <a:p>
            <a:pPr>
              <a:defRPr/>
            </a:pPr>
            <a:endParaRPr lang="fr-FR" sz="1500"/>
          </a:p>
          <a:p>
            <a:pPr marL="285750" indent="-285750">
              <a:buFont typeface="Arial"/>
              <a:buChar char="•"/>
              <a:defRPr/>
            </a:pPr>
            <a:r>
              <a:rPr lang="fr-FR" sz="1500"/>
              <a:t>Il faudrait</a:t>
            </a:r>
            <a:r>
              <a:rPr lang="fr-FR" sz="1500" b="1"/>
              <a:t> assurer </a:t>
            </a:r>
            <a:r>
              <a:rPr lang="fr-FR" sz="1500"/>
              <a:t>à toute l’humanité un accès équitable au </a:t>
            </a:r>
            <a:r>
              <a:rPr lang="fr-FR" sz="1500" b="1"/>
              <a:t>plancher social </a:t>
            </a:r>
            <a:r>
              <a:rPr lang="fr-FR" sz="1500"/>
              <a:t>et ce, sans l’</a:t>
            </a:r>
            <a:r>
              <a:rPr lang="fr-FR" sz="1500" b="1"/>
              <a:t>éroder. </a:t>
            </a:r>
            <a:endParaRPr lang="fr-FR" sz="1500"/>
          </a:p>
          <a:p>
            <a:pPr marL="285750" indent="-285750">
              <a:buFont typeface="Arial"/>
              <a:buChar char="•"/>
              <a:defRPr/>
            </a:pPr>
            <a:r>
              <a:rPr lang="fr-FR" sz="1500"/>
              <a:t>Et il faudrait </a:t>
            </a:r>
            <a:r>
              <a:rPr lang="fr-FR" sz="1500" b="1"/>
              <a:t>s’assurer </a:t>
            </a:r>
            <a:r>
              <a:rPr lang="fr-FR" sz="1500"/>
              <a:t>que</a:t>
            </a:r>
            <a:r>
              <a:rPr lang="fr-FR" sz="1500" b="1"/>
              <a:t> </a:t>
            </a:r>
            <a:r>
              <a:rPr lang="fr-FR" sz="1500"/>
              <a:t>les impacts des activités humaines ne </a:t>
            </a:r>
            <a:r>
              <a:rPr lang="fr-FR" sz="1500" b="1"/>
              <a:t>dépassent </a:t>
            </a:r>
            <a:r>
              <a:rPr lang="fr-FR" sz="1500"/>
              <a:t>pas le </a:t>
            </a:r>
            <a:r>
              <a:rPr lang="fr-FR" sz="1500" b="1"/>
              <a:t>plafond écologique </a:t>
            </a:r>
            <a:endParaRPr lang="fr-FR" sz="1500"/>
          </a:p>
          <a:p>
            <a:pPr marL="285750" indent="-285750">
              <a:buFont typeface="Arial"/>
              <a:buChar char="•"/>
              <a:defRPr/>
            </a:pPr>
            <a:r>
              <a:rPr lang="fr-FR" sz="1500"/>
              <a:t>Il se dessine donc un </a:t>
            </a:r>
            <a:r>
              <a:rPr lang="fr-FR" sz="1500" b="1">
                <a:solidFill>
                  <a:srgbClr val="92D050"/>
                </a:solidFill>
              </a:rPr>
              <a:t>espace sûr et juste pour l’humanité et le reste du vivant</a:t>
            </a:r>
            <a:r>
              <a:rPr lang="fr-FR" sz="1500"/>
              <a:t>…</a:t>
            </a:r>
            <a:endParaRPr/>
          </a:p>
          <a:p>
            <a:pPr marL="285750" indent="-285750">
              <a:buFont typeface="Arial"/>
              <a:buChar char="•"/>
              <a:defRPr/>
            </a:pPr>
            <a:r>
              <a:rPr lang="fr-FR" sz="1500"/>
              <a:t>Entre le </a:t>
            </a:r>
            <a:r>
              <a:rPr lang="fr-FR" sz="1500" b="1">
                <a:solidFill>
                  <a:srgbClr val="00B050"/>
                </a:solidFill>
              </a:rPr>
              <a:t>plafond écologique </a:t>
            </a:r>
            <a:r>
              <a:rPr lang="fr-FR" sz="1500"/>
              <a:t>et le </a:t>
            </a:r>
            <a:br>
              <a:rPr lang="fr-FR" sz="1500"/>
            </a:br>
            <a:r>
              <a:rPr lang="fr-FR" sz="1500" b="1">
                <a:solidFill>
                  <a:srgbClr val="0070C0"/>
                </a:solidFill>
              </a:rPr>
              <a:t>plancher social </a:t>
            </a:r>
            <a:r>
              <a:rPr lang="fr-FR" sz="1500"/>
              <a:t>: un anneau, ou le </a:t>
            </a:r>
            <a:r>
              <a:rPr lang="fr-FR" sz="1500" b="1"/>
              <a:t>donut</a:t>
            </a:r>
            <a:r>
              <a:rPr lang="fr-FR" sz="1500" i="1"/>
              <a:t> </a:t>
            </a:r>
            <a:r>
              <a:rPr lang="fr-FR" sz="1500"/>
              <a:t>de K. </a:t>
            </a:r>
            <a:r>
              <a:rPr lang="fr-FR" sz="1500"/>
              <a:t>Raworth</a:t>
            </a:r>
            <a:r>
              <a:rPr lang="fr-FR" sz="1500"/>
              <a:t> (2017)</a:t>
            </a:r>
            <a:endParaRPr lang="fr-FR" sz="1500" b="1"/>
          </a:p>
          <a:p>
            <a:pPr>
              <a:defRPr/>
            </a:pPr>
            <a:endParaRPr lang="fr-FR" sz="1500"/>
          </a:p>
          <a:p>
            <a:pPr marL="285750" indent="-285750">
              <a:buFont typeface="Arial"/>
              <a:buChar char="•"/>
              <a:defRPr/>
            </a:pPr>
            <a:endParaRPr lang="fr-FR" sz="1500"/>
          </a:p>
          <a:p>
            <a:pPr marL="285750" indent="-285750">
              <a:buFont typeface="Arial"/>
              <a:buChar char="•"/>
              <a:defRPr/>
            </a:pPr>
            <a:endParaRPr lang="fr-FR" sz="1500"/>
          </a:p>
        </p:txBody>
      </p:sp>
      <p:grpSp>
        <p:nvGrpSpPr>
          <p:cNvPr id="3" name="Group 2"/>
          <p:cNvGrpSpPr/>
          <p:nvPr/>
        </p:nvGrpSpPr>
        <p:grpSpPr bwMode="auto">
          <a:xfrm>
            <a:off x="5291904" y="123173"/>
            <a:ext cx="6419021" cy="6419021"/>
            <a:chOff x="5291904" y="123173"/>
            <a:chExt cx="6419021" cy="6419021"/>
          </a:xfrm>
        </p:grpSpPr>
        <p:sp>
          <p:nvSpPr>
            <p:cNvPr id="71" name="Cercle : creux 70"/>
            <p:cNvSpPr/>
            <p:nvPr/>
          </p:nvSpPr>
          <p:spPr bwMode="auto">
            <a:xfrm>
              <a:off x="5291904" y="123173"/>
              <a:ext cx="6419021" cy="6419021"/>
            </a:xfrm>
            <a:prstGeom prst="donut">
              <a:avLst>
                <a:gd name="adj" fmla="val 19626"/>
              </a:avLst>
            </a:prstGeom>
            <a:solidFill>
              <a:srgbClr val="A2B9D0">
                <a:alpha val="40000"/>
              </a:srgbClr>
            </a:solidFill>
            <a:ln>
              <a:solidFill>
                <a:schemeClr val="tx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solidFill>
                  <a:schemeClr val="tx1"/>
                </a:solidFill>
              </a:endParaRPr>
            </a:p>
          </p:txBody>
        </p:sp>
        <p:grpSp>
          <p:nvGrpSpPr>
            <p:cNvPr id="37" name="Groupe 36"/>
            <p:cNvGrpSpPr/>
            <p:nvPr/>
          </p:nvGrpSpPr>
          <p:grpSpPr bwMode="auto">
            <a:xfrm>
              <a:off x="5356860" y="395784"/>
              <a:ext cx="6273787" cy="6121900"/>
              <a:chOff x="5356860" y="407976"/>
              <a:chExt cx="6273787" cy="6121900"/>
            </a:xfrm>
          </p:grpSpPr>
          <p:cxnSp>
            <p:nvCxnSpPr>
              <p:cNvPr id="38" name="Connecteur droit 37"/>
              <p:cNvCxnSpPr>
                <a:cxnSpLocks/>
              </p:cNvCxnSpPr>
              <p:nvPr/>
            </p:nvCxnSpPr>
            <p:spPr bwMode="auto">
              <a:xfrm flipH="1" flipV="1">
                <a:off x="7381240" y="427222"/>
                <a:ext cx="378890" cy="1006144"/>
              </a:xfrm>
              <a:prstGeom prst="line">
                <a:avLst/>
              </a:prstGeom>
              <a:ln>
                <a:solidFill>
                  <a:srgbClr val="A2B9D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a:cxnSpLocks/>
              </p:cNvCxnSpPr>
              <p:nvPr/>
            </p:nvCxnSpPr>
            <p:spPr bwMode="auto">
              <a:xfrm flipV="1">
                <a:off x="9200827" y="407976"/>
                <a:ext cx="329253" cy="949356"/>
              </a:xfrm>
              <a:prstGeom prst="line">
                <a:avLst/>
              </a:prstGeom>
              <a:ln>
                <a:solidFill>
                  <a:srgbClr val="A2B9D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cxnSpLocks/>
              </p:cNvCxnSpPr>
              <p:nvPr/>
            </p:nvCxnSpPr>
            <p:spPr bwMode="auto">
              <a:xfrm flipV="1">
                <a:off x="10280542" y="1752599"/>
                <a:ext cx="918156" cy="547313"/>
              </a:xfrm>
              <a:prstGeom prst="line">
                <a:avLst/>
              </a:prstGeom>
              <a:ln>
                <a:solidFill>
                  <a:srgbClr val="A2B9D0"/>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a:cxnSpLocks/>
              </p:cNvCxnSpPr>
              <p:nvPr/>
            </p:nvCxnSpPr>
            <p:spPr bwMode="auto">
              <a:xfrm>
                <a:off x="10482020" y="3703220"/>
                <a:ext cx="1148627" cy="193140"/>
              </a:xfrm>
              <a:prstGeom prst="line">
                <a:avLst/>
              </a:prstGeom>
              <a:ln>
                <a:solidFill>
                  <a:srgbClr val="A2B9D0"/>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a:cxnSpLocks/>
              </p:cNvCxnSpPr>
              <p:nvPr/>
            </p:nvCxnSpPr>
            <p:spPr bwMode="auto">
              <a:xfrm>
                <a:off x="9851756" y="4930106"/>
                <a:ext cx="724804" cy="830614"/>
              </a:xfrm>
              <a:prstGeom prst="line">
                <a:avLst/>
              </a:prstGeom>
              <a:ln>
                <a:solidFill>
                  <a:srgbClr val="A2B9D0"/>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a:cxnSpLocks/>
              </p:cNvCxnSpPr>
              <p:nvPr/>
            </p:nvCxnSpPr>
            <p:spPr bwMode="auto">
              <a:xfrm>
                <a:off x="8516906" y="5449018"/>
                <a:ext cx="11779" cy="1080858"/>
              </a:xfrm>
              <a:prstGeom prst="line">
                <a:avLst/>
              </a:prstGeom>
              <a:ln>
                <a:solidFill>
                  <a:srgbClr val="A2B9D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a:cxnSpLocks/>
              </p:cNvCxnSpPr>
              <p:nvPr/>
            </p:nvCxnSpPr>
            <p:spPr bwMode="auto">
              <a:xfrm flipH="1">
                <a:off x="6426220" y="4950320"/>
                <a:ext cx="723665" cy="847039"/>
              </a:xfrm>
              <a:prstGeom prst="line">
                <a:avLst/>
              </a:prstGeom>
              <a:ln>
                <a:solidFill>
                  <a:srgbClr val="A2B9D0"/>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a:cxnSpLocks/>
              </p:cNvCxnSpPr>
              <p:nvPr/>
            </p:nvCxnSpPr>
            <p:spPr bwMode="auto">
              <a:xfrm flipH="1">
                <a:off x="5356860" y="3739569"/>
                <a:ext cx="1069360" cy="184731"/>
              </a:xfrm>
              <a:prstGeom prst="line">
                <a:avLst/>
              </a:prstGeom>
              <a:ln>
                <a:solidFill>
                  <a:srgbClr val="A2B9D0"/>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p:cNvCxnSpPr>
              <p:nvPr/>
            </p:nvCxnSpPr>
            <p:spPr bwMode="auto">
              <a:xfrm flipH="1" flipV="1">
                <a:off x="5756424" y="1805940"/>
                <a:ext cx="949176" cy="547963"/>
              </a:xfrm>
              <a:prstGeom prst="line">
                <a:avLst/>
              </a:prstGeom>
              <a:ln>
                <a:solidFill>
                  <a:srgbClr val="A2B9D0"/>
                </a:solidFill>
              </a:ln>
            </p:spPr>
            <p:style>
              <a:lnRef idx="1">
                <a:schemeClr val="accent1"/>
              </a:lnRef>
              <a:fillRef idx="0">
                <a:schemeClr val="accent1"/>
              </a:fillRef>
              <a:effectRef idx="0">
                <a:schemeClr val="accent1"/>
              </a:effectRef>
              <a:fontRef idx="minor">
                <a:schemeClr val="tx1"/>
              </a:fontRef>
            </p:style>
          </p:cxnSp>
        </p:grpSp>
        <p:sp>
          <p:nvSpPr>
            <p:cNvPr id="28" name="ZoneTexte 27"/>
            <p:cNvSpPr txBox="1"/>
            <p:nvPr/>
          </p:nvSpPr>
          <p:spPr bwMode="auto">
            <a:xfrm rot="2366685">
              <a:off x="6155048" y="1088633"/>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Acidification</a:t>
              </a:r>
              <a:endParaRPr/>
            </a:p>
            <a:p>
              <a:pPr algn="ctr">
                <a:defRPr/>
              </a:pPr>
              <a:r>
                <a:rPr lang="fr-FR" sz="1400" b="1"/>
                <a:t>des océans</a:t>
              </a:r>
              <a:endParaRPr/>
            </a:p>
          </p:txBody>
        </p:sp>
        <p:sp>
          <p:nvSpPr>
            <p:cNvPr id="29" name="ZoneTexte 28"/>
            <p:cNvSpPr txBox="1"/>
            <p:nvPr/>
          </p:nvSpPr>
          <p:spPr bwMode="auto">
            <a:xfrm rot="19196271">
              <a:off x="6186387" y="1103788"/>
              <a:ext cx="4636965" cy="4643408"/>
            </a:xfrm>
            <a:prstGeom prst="rect">
              <a:avLst/>
            </a:prstGeom>
            <a:noFill/>
          </p:spPr>
          <p:txBody>
            <a:bodyPr wrap="square" rtlCol="0">
              <a:prstTxWarp prst="textArchUp">
                <a:avLst>
                  <a:gd name="adj" fmla="val 10809283"/>
                </a:avLst>
              </a:prstTxWarp>
              <a:spAutoFit/>
            </a:bodyPr>
            <a:lstStyle/>
            <a:p>
              <a:pPr algn="ctr" defTabSz="0">
                <a:defRPr/>
              </a:pPr>
              <a:r>
                <a:rPr lang="fr-FR" sz="1400" b="1"/>
                <a:t>Couche</a:t>
              </a:r>
              <a:endParaRPr/>
            </a:p>
            <a:p>
              <a:pPr algn="ctr" defTabSz="0">
                <a:defRPr/>
              </a:pPr>
              <a:r>
                <a:rPr lang="fr-FR" sz="1400" b="1"/>
                <a:t>d’ozone</a:t>
              </a:r>
              <a:endParaRPr/>
            </a:p>
          </p:txBody>
        </p:sp>
        <p:sp>
          <p:nvSpPr>
            <p:cNvPr id="30" name="ZoneTexte 29"/>
            <p:cNvSpPr txBox="1"/>
            <p:nvPr/>
          </p:nvSpPr>
          <p:spPr bwMode="auto">
            <a:xfrm rot="14473264">
              <a:off x="6161038" y="1083258"/>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Intégrité de la</a:t>
              </a:r>
              <a:endParaRPr/>
            </a:p>
            <a:p>
              <a:pPr algn="ctr">
                <a:defRPr/>
              </a:pPr>
              <a:r>
                <a:rPr lang="fr-FR" sz="1400" b="1"/>
                <a:t>biosphère</a:t>
              </a:r>
              <a:endParaRPr/>
            </a:p>
          </p:txBody>
        </p:sp>
        <p:sp>
          <p:nvSpPr>
            <p:cNvPr id="34" name="ZoneTexte 33"/>
            <p:cNvSpPr txBox="1"/>
            <p:nvPr/>
          </p:nvSpPr>
          <p:spPr bwMode="auto">
            <a:xfrm rot="7173650">
              <a:off x="6151937" y="1030833"/>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Cycles</a:t>
              </a:r>
              <a:endParaRPr/>
            </a:p>
            <a:p>
              <a:pPr algn="ctr">
                <a:defRPr/>
              </a:pPr>
              <a:r>
                <a:rPr lang="fr-FR" sz="1400" b="1"/>
                <a:t>de l’azote </a:t>
              </a:r>
              <a:endParaRPr/>
            </a:p>
            <a:p>
              <a:pPr algn="ctr">
                <a:defRPr/>
              </a:pPr>
              <a:r>
                <a:rPr lang="fr-FR" sz="1400" b="1"/>
                <a:t>et du phosphore</a:t>
              </a:r>
              <a:endParaRPr/>
            </a:p>
          </p:txBody>
        </p:sp>
        <p:sp>
          <p:nvSpPr>
            <p:cNvPr id="16" name="Ellipse 15"/>
            <p:cNvSpPr/>
            <p:nvPr/>
          </p:nvSpPr>
          <p:spPr bwMode="auto">
            <a:xfrm>
              <a:off x="6447161" y="1311098"/>
              <a:ext cx="4125726" cy="4125726"/>
            </a:xfrm>
            <a:prstGeom prst="ellipse">
              <a:avLst/>
            </a:prstGeom>
            <a:noFill/>
            <a:ln w="2540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7" name="ZoneTexte 16"/>
            <p:cNvSpPr txBox="1"/>
            <p:nvPr/>
          </p:nvSpPr>
          <p:spPr bwMode="auto">
            <a:xfrm rot="20670906">
              <a:off x="6474275" y="1304328"/>
              <a:ext cx="4092165" cy="4139267"/>
            </a:xfrm>
            <a:prstGeom prst="rect">
              <a:avLst/>
            </a:prstGeom>
            <a:noFill/>
          </p:spPr>
          <p:txBody>
            <a:bodyPr wrap="square" rtlCol="0">
              <a:prstTxWarp prst="textArchUp">
                <a:avLst>
                  <a:gd name="adj" fmla="val 14473292"/>
                </a:avLst>
              </a:prstTxWarp>
              <a:spAutoFit/>
            </a:bodyPr>
            <a:lstStyle/>
            <a:p>
              <a:pPr>
                <a:defRPr/>
              </a:pPr>
              <a:r>
                <a:rPr lang="fr-FR" sz="1200" b="1">
                  <a:solidFill>
                    <a:schemeClr val="bg1"/>
                  </a:solidFill>
                </a:rPr>
                <a:t>PLAFOND ECOLOGIQUE</a:t>
              </a:r>
              <a:endParaRPr/>
            </a:p>
          </p:txBody>
        </p:sp>
        <p:sp>
          <p:nvSpPr>
            <p:cNvPr id="31" name="ZoneTexte 30"/>
            <p:cNvSpPr txBox="1"/>
            <p:nvPr/>
          </p:nvSpPr>
          <p:spPr bwMode="auto">
            <a:xfrm rot="4732989">
              <a:off x="6155048" y="1041978"/>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Pollution</a:t>
              </a:r>
              <a:endParaRPr/>
            </a:p>
            <a:p>
              <a:pPr algn="ctr">
                <a:defRPr/>
              </a:pPr>
              <a:r>
                <a:rPr lang="fr-FR" sz="1400" b="1"/>
                <a:t>chimique</a:t>
              </a:r>
              <a:endParaRPr/>
            </a:p>
          </p:txBody>
        </p:sp>
        <p:sp>
          <p:nvSpPr>
            <p:cNvPr id="32" name="ZoneTexte 31"/>
            <p:cNvSpPr txBox="1"/>
            <p:nvPr/>
          </p:nvSpPr>
          <p:spPr bwMode="auto">
            <a:xfrm>
              <a:off x="6189261" y="1060641"/>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Changement</a:t>
              </a:r>
              <a:endParaRPr/>
            </a:p>
            <a:p>
              <a:pPr algn="ctr">
                <a:defRPr/>
              </a:pPr>
              <a:r>
                <a:rPr lang="fr-FR" sz="1400" b="1"/>
                <a:t>climatique</a:t>
              </a:r>
              <a:endParaRPr/>
            </a:p>
          </p:txBody>
        </p:sp>
        <p:sp>
          <p:nvSpPr>
            <p:cNvPr id="33" name="ZoneTexte 32"/>
            <p:cNvSpPr txBox="1"/>
            <p:nvPr/>
          </p:nvSpPr>
          <p:spPr bwMode="auto">
            <a:xfrm rot="11960684">
              <a:off x="6160590" y="1064146"/>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Changement</a:t>
              </a:r>
              <a:endParaRPr/>
            </a:p>
            <a:p>
              <a:pPr algn="ctr">
                <a:defRPr/>
              </a:pPr>
              <a:r>
                <a:rPr lang="fr-FR" sz="1400" b="1"/>
                <a:t>d’usage des sols</a:t>
              </a:r>
              <a:endParaRPr/>
            </a:p>
          </p:txBody>
        </p:sp>
        <p:sp>
          <p:nvSpPr>
            <p:cNvPr id="35" name="ZoneTexte 34"/>
            <p:cNvSpPr txBox="1"/>
            <p:nvPr/>
          </p:nvSpPr>
          <p:spPr bwMode="auto">
            <a:xfrm rot="9577388">
              <a:off x="6164379" y="1069971"/>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Cycle</a:t>
              </a:r>
              <a:endParaRPr/>
            </a:p>
            <a:p>
              <a:pPr algn="ctr">
                <a:defRPr/>
              </a:pPr>
              <a:r>
                <a:rPr lang="fr-FR" sz="1400" b="1"/>
                <a:t>de l’eau</a:t>
              </a:r>
              <a:endParaRPr/>
            </a:p>
          </p:txBody>
        </p:sp>
        <p:sp>
          <p:nvSpPr>
            <p:cNvPr id="36" name="ZoneTexte 35"/>
            <p:cNvSpPr txBox="1"/>
            <p:nvPr/>
          </p:nvSpPr>
          <p:spPr bwMode="auto">
            <a:xfrm rot="16774774">
              <a:off x="6139283" y="1044031"/>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Aérosols</a:t>
              </a:r>
              <a:endParaRPr/>
            </a:p>
            <a:p>
              <a:pPr algn="ctr">
                <a:defRPr/>
              </a:pPr>
              <a:r>
                <a:rPr lang="fr-FR" sz="1400" b="1"/>
                <a:t>dans l’atmosphère</a:t>
              </a:r>
              <a:endParaRPr/>
            </a:p>
          </p:txBody>
        </p:sp>
        <p:grpSp>
          <p:nvGrpSpPr>
            <p:cNvPr id="54" name="Groupe 53"/>
            <p:cNvGrpSpPr/>
            <p:nvPr/>
          </p:nvGrpSpPr>
          <p:grpSpPr bwMode="auto">
            <a:xfrm>
              <a:off x="7069104" y="1943702"/>
              <a:ext cx="2894400" cy="2894400"/>
              <a:chOff x="4158775" y="1533912"/>
              <a:chExt cx="2894400" cy="2894400"/>
            </a:xfrm>
            <a:solidFill>
              <a:srgbClr val="76B6EA"/>
            </a:solidFill>
          </p:grpSpPr>
          <p:sp>
            <p:nvSpPr>
              <p:cNvPr id="55" name="Arc partiel 54"/>
              <p:cNvSpPr/>
              <p:nvPr/>
            </p:nvSpPr>
            <p:spPr bwMode="auto">
              <a:xfrm>
                <a:off x="4158775" y="1533912"/>
                <a:ext cx="2894400" cy="2894400"/>
              </a:xfrm>
              <a:prstGeom prst="pie">
                <a:avLst>
                  <a:gd name="adj1" fmla="val 14359187"/>
                  <a:gd name="adj2" fmla="val 16414415"/>
                </a:avLst>
              </a:prstGeom>
              <a:grp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56" name="Arc partiel 55"/>
              <p:cNvSpPr/>
              <p:nvPr/>
            </p:nvSpPr>
            <p:spPr bwMode="auto">
              <a:xfrm rot="1984146">
                <a:off x="4158775" y="1533912"/>
                <a:ext cx="2894400" cy="2894400"/>
              </a:xfrm>
              <a:prstGeom prst="pie">
                <a:avLst>
                  <a:gd name="adj1" fmla="val 14428913"/>
                  <a:gd name="adj2" fmla="val 16347718"/>
                </a:avLst>
              </a:prstGeom>
              <a:grp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57" name="Arc partiel 56"/>
              <p:cNvSpPr/>
              <p:nvPr/>
            </p:nvSpPr>
            <p:spPr bwMode="auto">
              <a:xfrm rot="3910815">
                <a:off x="4158775" y="1533912"/>
                <a:ext cx="2894400" cy="2894400"/>
              </a:xfrm>
              <a:prstGeom prst="pie">
                <a:avLst>
                  <a:gd name="adj1" fmla="val 14428766"/>
                  <a:gd name="adj2" fmla="val 16392141"/>
                </a:avLst>
              </a:prstGeom>
              <a:grp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58" name="Arc partiel 57"/>
              <p:cNvSpPr/>
              <p:nvPr/>
            </p:nvSpPr>
            <p:spPr bwMode="auto">
              <a:xfrm rot="5846866">
                <a:off x="4158775" y="1533912"/>
                <a:ext cx="2894400" cy="2894400"/>
              </a:xfrm>
              <a:prstGeom prst="pie">
                <a:avLst>
                  <a:gd name="adj1" fmla="val 14459532"/>
                  <a:gd name="adj2" fmla="val 16384752"/>
                </a:avLst>
              </a:prstGeom>
              <a:grp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84" name="Arc partiel 83"/>
              <p:cNvSpPr/>
              <p:nvPr/>
            </p:nvSpPr>
            <p:spPr bwMode="auto">
              <a:xfrm rot="7803606">
                <a:off x="4158775" y="1533912"/>
                <a:ext cx="2894400" cy="2894400"/>
              </a:xfrm>
              <a:prstGeom prst="pie">
                <a:avLst>
                  <a:gd name="adj1" fmla="val 14425867"/>
                  <a:gd name="adj2" fmla="val 16355454"/>
                </a:avLst>
              </a:prstGeom>
              <a:grp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86" name="Arc partiel 85"/>
              <p:cNvSpPr/>
              <p:nvPr/>
            </p:nvSpPr>
            <p:spPr bwMode="auto">
              <a:xfrm rot="9771201">
                <a:off x="4158775" y="1533912"/>
                <a:ext cx="2894400" cy="2894400"/>
              </a:xfrm>
              <a:prstGeom prst="pie">
                <a:avLst>
                  <a:gd name="adj1" fmla="val 14380495"/>
                  <a:gd name="adj2" fmla="val 16363763"/>
                </a:avLst>
              </a:prstGeom>
              <a:grp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87" name="Arc partiel 86"/>
              <p:cNvSpPr/>
              <p:nvPr/>
            </p:nvSpPr>
            <p:spPr bwMode="auto">
              <a:xfrm rot="11764830">
                <a:off x="4158775" y="1533912"/>
                <a:ext cx="2894400" cy="2894400"/>
              </a:xfrm>
              <a:prstGeom prst="pie">
                <a:avLst>
                  <a:gd name="adj1" fmla="val 14374009"/>
                  <a:gd name="adj2" fmla="val 16382958"/>
                </a:avLst>
              </a:prstGeom>
              <a:grp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88" name="Arc partiel 87"/>
              <p:cNvSpPr/>
              <p:nvPr/>
            </p:nvSpPr>
            <p:spPr bwMode="auto">
              <a:xfrm rot="13749898">
                <a:off x="4158775" y="1533912"/>
                <a:ext cx="2894400" cy="2894400"/>
              </a:xfrm>
              <a:prstGeom prst="pie">
                <a:avLst>
                  <a:gd name="adj1" fmla="val 14409233"/>
                  <a:gd name="adj2" fmla="val 16404921"/>
                </a:avLst>
              </a:prstGeom>
              <a:grp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89" name="Arc partiel 88"/>
              <p:cNvSpPr/>
              <p:nvPr/>
            </p:nvSpPr>
            <p:spPr bwMode="auto">
              <a:xfrm rot="15714195">
                <a:off x="4158775" y="1533912"/>
                <a:ext cx="2894400" cy="2894400"/>
              </a:xfrm>
              <a:prstGeom prst="pie">
                <a:avLst>
                  <a:gd name="adj1" fmla="val 14453640"/>
                  <a:gd name="adj2" fmla="val 16329307"/>
                </a:avLst>
              </a:prstGeom>
              <a:grp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90" name="Arc partiel 89"/>
              <p:cNvSpPr/>
              <p:nvPr/>
            </p:nvSpPr>
            <p:spPr bwMode="auto">
              <a:xfrm rot="17669285">
                <a:off x="4158775" y="1533912"/>
                <a:ext cx="2894400" cy="2894400"/>
              </a:xfrm>
              <a:prstGeom prst="pie">
                <a:avLst>
                  <a:gd name="adj1" fmla="val 14380495"/>
                  <a:gd name="adj2" fmla="val 16404986"/>
                </a:avLst>
              </a:prstGeom>
              <a:grp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91" name="Arc partiel 90"/>
              <p:cNvSpPr/>
              <p:nvPr/>
            </p:nvSpPr>
            <p:spPr bwMode="auto">
              <a:xfrm rot="19623628">
                <a:off x="4158775" y="1533912"/>
                <a:ext cx="2894400" cy="2894400"/>
              </a:xfrm>
              <a:prstGeom prst="pie">
                <a:avLst>
                  <a:gd name="adj1" fmla="val 14443258"/>
                  <a:gd name="adj2" fmla="val 16334573"/>
                </a:avLst>
              </a:prstGeom>
              <a:grp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grpSp>
        <p:sp>
          <p:nvSpPr>
            <p:cNvPr id="104" name="Ellipse 103"/>
            <p:cNvSpPr/>
            <p:nvPr/>
          </p:nvSpPr>
          <p:spPr bwMode="auto">
            <a:xfrm>
              <a:off x="6990357" y="1825256"/>
              <a:ext cx="3060000" cy="3060000"/>
            </a:xfrm>
            <a:prstGeom prst="ellipse">
              <a:avLst/>
            </a:prstGeom>
            <a:noFill/>
            <a:ln w="190500">
              <a:solidFill>
                <a:srgbClr val="C798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05" name="ZoneTexte 104"/>
            <p:cNvSpPr txBox="1"/>
            <p:nvPr/>
          </p:nvSpPr>
          <p:spPr bwMode="auto">
            <a:xfrm rot="20700000">
              <a:off x="6980024" y="1883764"/>
              <a:ext cx="3060000" cy="3060000"/>
            </a:xfrm>
            <a:prstGeom prst="rect">
              <a:avLst/>
            </a:prstGeom>
            <a:noFill/>
          </p:spPr>
          <p:txBody>
            <a:bodyPr wrap="square" rtlCol="0">
              <a:prstTxWarp prst="textArchUp">
                <a:avLst>
                  <a:gd name="adj" fmla="val 14473292"/>
                </a:avLst>
              </a:prstTxWarp>
              <a:spAutoFit/>
            </a:bodyPr>
            <a:lstStyle/>
            <a:p>
              <a:pPr>
                <a:defRPr/>
              </a:pPr>
              <a:r>
                <a:rPr lang="fr-FR" sz="1200" b="1">
                  <a:solidFill>
                    <a:schemeClr val="bg1"/>
                  </a:solidFill>
                </a:rPr>
                <a:t>FONDEMENT SOCIAL</a:t>
              </a:r>
              <a:endParaRPr/>
            </a:p>
          </p:txBody>
        </p:sp>
        <p:sp>
          <p:nvSpPr>
            <p:cNvPr id="85" name="ZoneTexte 84"/>
            <p:cNvSpPr txBox="1"/>
            <p:nvPr/>
          </p:nvSpPr>
          <p:spPr bwMode="auto">
            <a:xfrm rot="18596875">
              <a:off x="6784080" y="1662337"/>
              <a:ext cx="3492000" cy="3492000"/>
            </a:xfrm>
            <a:prstGeom prst="rect">
              <a:avLst/>
            </a:prstGeom>
            <a:noFill/>
          </p:spPr>
          <p:txBody>
            <a:bodyPr wrap="square" rtlCol="0">
              <a:prstTxWarp prst="textArchDown">
                <a:avLst>
                  <a:gd name="adj" fmla="val 0"/>
                </a:avLst>
              </a:prstTxWarp>
              <a:spAutoFit/>
            </a:bodyPr>
            <a:lstStyle/>
            <a:p>
              <a:pPr>
                <a:defRPr/>
              </a:pPr>
              <a:r>
                <a:rPr lang="fr-FR" sz="1200" b="1">
                  <a:solidFill>
                    <a:schemeClr val="bg1"/>
                  </a:solidFill>
                </a:rPr>
                <a:t>ESPACE SÛR ET JUSTE POUR L’HUMANITÉ ET LE RESTE DU VIVANT</a:t>
              </a:r>
              <a:endParaRPr/>
            </a:p>
          </p:txBody>
        </p:sp>
        <p:grpSp>
          <p:nvGrpSpPr>
            <p:cNvPr id="72" name="Groupe 71"/>
            <p:cNvGrpSpPr/>
            <p:nvPr/>
          </p:nvGrpSpPr>
          <p:grpSpPr bwMode="auto">
            <a:xfrm>
              <a:off x="6326546" y="1190204"/>
              <a:ext cx="4370400" cy="4370400"/>
              <a:chOff x="6324824" y="1166238"/>
              <a:chExt cx="4370400" cy="4370400"/>
            </a:xfrm>
          </p:grpSpPr>
          <p:grpSp>
            <p:nvGrpSpPr>
              <p:cNvPr id="73" name="Groupe 72"/>
              <p:cNvGrpSpPr/>
              <p:nvPr/>
            </p:nvGrpSpPr>
            <p:grpSpPr bwMode="auto">
              <a:xfrm>
                <a:off x="6324824" y="1166238"/>
                <a:ext cx="4370400" cy="4370400"/>
                <a:chOff x="6344880" y="1014998"/>
                <a:chExt cx="4370400" cy="4370400"/>
              </a:xfrm>
            </p:grpSpPr>
            <p:sp>
              <p:nvSpPr>
                <p:cNvPr id="75" name="Cercle : creux 74"/>
                <p:cNvSpPr/>
                <p:nvPr/>
              </p:nvSpPr>
              <p:spPr bwMode="auto">
                <a:xfrm>
                  <a:off x="6344880" y="1014998"/>
                  <a:ext cx="4370400" cy="4370400"/>
                </a:xfrm>
                <a:prstGeom prst="donut">
                  <a:avLst>
                    <a:gd name="adj" fmla="val 17192"/>
                  </a:avLst>
                </a:prstGeom>
                <a:solidFill>
                  <a:srgbClr val="92D050"/>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solidFill>
                      <a:schemeClr val="tx1"/>
                    </a:solidFill>
                  </a:endParaRPr>
                </a:p>
              </p:txBody>
            </p:sp>
            <p:sp>
              <p:nvSpPr>
                <p:cNvPr id="76" name="ZoneTexte 75"/>
                <p:cNvSpPr txBox="1"/>
                <p:nvPr/>
              </p:nvSpPr>
              <p:spPr bwMode="auto">
                <a:xfrm rot="18596875">
                  <a:off x="6784080" y="1454198"/>
                  <a:ext cx="3492000" cy="3492000"/>
                </a:xfrm>
                <a:prstGeom prst="rect">
                  <a:avLst/>
                </a:prstGeom>
                <a:noFill/>
              </p:spPr>
              <p:txBody>
                <a:bodyPr wrap="square" rtlCol="0">
                  <a:prstTxWarp prst="textArchDown">
                    <a:avLst>
                      <a:gd name="adj" fmla="val 0"/>
                    </a:avLst>
                  </a:prstTxWarp>
                  <a:spAutoFit/>
                </a:bodyPr>
                <a:lstStyle/>
                <a:p>
                  <a:pPr>
                    <a:defRPr/>
                  </a:pPr>
                  <a:r>
                    <a:rPr lang="fr-FR" sz="1200" b="1">
                      <a:solidFill>
                        <a:schemeClr val="bg1"/>
                      </a:solidFill>
                    </a:rPr>
                    <a:t>ESPACE SÛR ET JUSTE POUR L’HUMANITÉ ET LE RESTE DU VIVANT</a:t>
                  </a:r>
                  <a:endParaRPr/>
                </a:p>
              </p:txBody>
            </p:sp>
            <p:sp>
              <p:nvSpPr>
                <p:cNvPr id="77" name="Ellipse 76"/>
                <p:cNvSpPr/>
                <p:nvPr/>
              </p:nvSpPr>
              <p:spPr bwMode="auto">
                <a:xfrm>
                  <a:off x="6344880" y="1014998"/>
                  <a:ext cx="4370400" cy="43704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grpSp>
          <p:sp>
            <p:nvSpPr>
              <p:cNvPr id="74" name="Ellipse 73"/>
              <p:cNvSpPr/>
              <p:nvPr/>
            </p:nvSpPr>
            <p:spPr bwMode="auto">
              <a:xfrm>
                <a:off x="7056928" y="1886150"/>
                <a:ext cx="2918872" cy="291887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grpSp>
        <p:grpSp>
          <p:nvGrpSpPr>
            <p:cNvPr id="92" name="Groupe 91"/>
            <p:cNvGrpSpPr/>
            <p:nvPr/>
          </p:nvGrpSpPr>
          <p:grpSpPr bwMode="auto">
            <a:xfrm>
              <a:off x="7160024" y="2040902"/>
              <a:ext cx="2700000" cy="2700000"/>
              <a:chOff x="7160024" y="2040902"/>
              <a:chExt cx="2700000" cy="2700000"/>
            </a:xfrm>
          </p:grpSpPr>
          <p:sp>
            <p:nvSpPr>
              <p:cNvPr id="93" name="ZoneTexte 92"/>
              <p:cNvSpPr txBox="1"/>
              <p:nvPr/>
            </p:nvSpPr>
            <p:spPr bwMode="auto">
              <a:xfrm rot="1291339">
                <a:off x="7160024" y="2040902"/>
                <a:ext cx="2700000" cy="2700000"/>
              </a:xfrm>
              <a:prstGeom prst="rect">
                <a:avLst/>
              </a:prstGeom>
              <a:noFill/>
            </p:spPr>
            <p:txBody>
              <a:bodyPr wrap="square" rtlCol="0">
                <a:prstTxWarp prst="textArchUp">
                  <a:avLst>
                    <a:gd name="adj" fmla="val 10809283"/>
                  </a:avLst>
                </a:prstTxWarp>
                <a:spAutoFit/>
              </a:bodyPr>
              <a:lstStyle/>
              <a:p>
                <a:pPr algn="ctr">
                  <a:defRPr/>
                </a:pPr>
                <a:r>
                  <a:rPr lang="fr-FR" sz="1050" b="1"/>
                  <a:t>Hygiène</a:t>
                </a:r>
                <a:endParaRPr/>
              </a:p>
            </p:txBody>
          </p:sp>
          <p:sp>
            <p:nvSpPr>
              <p:cNvPr id="94" name="ZoneTexte 93"/>
              <p:cNvSpPr txBox="1"/>
              <p:nvPr/>
            </p:nvSpPr>
            <p:spPr bwMode="auto">
              <a:xfrm rot="3117757">
                <a:off x="7160024" y="2040902"/>
                <a:ext cx="2700000" cy="2700000"/>
              </a:xfrm>
              <a:prstGeom prst="rect">
                <a:avLst/>
              </a:prstGeom>
              <a:noFill/>
            </p:spPr>
            <p:txBody>
              <a:bodyPr wrap="square" rtlCol="0">
                <a:prstTxWarp prst="textArchUp">
                  <a:avLst>
                    <a:gd name="adj" fmla="val 10809283"/>
                  </a:avLst>
                </a:prstTxWarp>
                <a:spAutoFit/>
              </a:bodyPr>
              <a:lstStyle/>
              <a:p>
                <a:pPr algn="ctr">
                  <a:defRPr/>
                </a:pPr>
                <a:r>
                  <a:rPr lang="fr-FR" sz="1050" b="1"/>
                  <a:t>Revenu</a:t>
                </a:r>
                <a:endParaRPr/>
              </a:p>
            </p:txBody>
          </p:sp>
          <p:sp>
            <p:nvSpPr>
              <p:cNvPr id="95" name="ZoneTexte 94"/>
              <p:cNvSpPr txBox="1"/>
              <p:nvPr/>
            </p:nvSpPr>
            <p:spPr bwMode="auto">
              <a:xfrm rot="5088270">
                <a:off x="7160024" y="2040902"/>
                <a:ext cx="2700000" cy="2700000"/>
              </a:xfrm>
              <a:prstGeom prst="rect">
                <a:avLst/>
              </a:prstGeom>
              <a:noFill/>
            </p:spPr>
            <p:txBody>
              <a:bodyPr wrap="square" rtlCol="0">
                <a:prstTxWarp prst="textArchUp">
                  <a:avLst>
                    <a:gd name="adj" fmla="val 10809283"/>
                  </a:avLst>
                </a:prstTxWarp>
                <a:spAutoFit/>
              </a:bodyPr>
              <a:lstStyle/>
              <a:p>
                <a:pPr algn="ctr">
                  <a:defRPr/>
                </a:pPr>
                <a:r>
                  <a:rPr lang="fr-FR" sz="1050" b="1"/>
                  <a:t>Énergie</a:t>
                </a:r>
                <a:endParaRPr/>
              </a:p>
            </p:txBody>
          </p:sp>
          <p:sp>
            <p:nvSpPr>
              <p:cNvPr id="96" name="ZoneTexte 95"/>
              <p:cNvSpPr txBox="1"/>
              <p:nvPr/>
            </p:nvSpPr>
            <p:spPr bwMode="auto">
              <a:xfrm rot="19745109">
                <a:off x="7340024" y="2220902"/>
                <a:ext cx="2340000" cy="2340000"/>
              </a:xfrm>
              <a:prstGeom prst="rect">
                <a:avLst/>
              </a:prstGeom>
              <a:noFill/>
            </p:spPr>
            <p:txBody>
              <a:bodyPr wrap="square" rtlCol="0">
                <a:prstTxWarp prst="textArchDown">
                  <a:avLst>
                    <a:gd name="adj" fmla="val 0"/>
                  </a:avLst>
                </a:prstTxWarp>
                <a:spAutoFit/>
              </a:bodyPr>
              <a:lstStyle/>
              <a:p>
                <a:pPr algn="ctr">
                  <a:defRPr/>
                </a:pPr>
                <a:r>
                  <a:rPr lang="fr-FR" sz="1050" b="1"/>
                  <a:t>Aide</a:t>
                </a:r>
                <a:endParaRPr/>
              </a:p>
              <a:p>
                <a:pPr algn="ctr">
                  <a:defRPr/>
                </a:pPr>
                <a:r>
                  <a:rPr lang="fr-FR" sz="1050" b="1"/>
                  <a:t> sociale</a:t>
                </a:r>
                <a:endParaRPr/>
              </a:p>
            </p:txBody>
          </p:sp>
          <p:sp>
            <p:nvSpPr>
              <p:cNvPr id="97" name="ZoneTexte 96"/>
              <p:cNvSpPr txBox="1"/>
              <p:nvPr/>
            </p:nvSpPr>
            <p:spPr bwMode="auto">
              <a:xfrm rot="17736443">
                <a:off x="7160024" y="2040902"/>
                <a:ext cx="2700000" cy="2700000"/>
              </a:xfrm>
              <a:prstGeom prst="rect">
                <a:avLst/>
              </a:prstGeom>
              <a:noFill/>
            </p:spPr>
            <p:txBody>
              <a:bodyPr wrap="square" rtlCol="0">
                <a:prstTxWarp prst="textArchDown">
                  <a:avLst>
                    <a:gd name="adj" fmla="val 0"/>
                  </a:avLst>
                </a:prstTxWarp>
                <a:spAutoFit/>
              </a:bodyPr>
              <a:lstStyle/>
              <a:p>
                <a:pPr algn="ctr">
                  <a:defRPr/>
                </a:pPr>
                <a:r>
                  <a:rPr lang="fr-FR" sz="1050" b="1"/>
                  <a:t>Éducation</a:t>
                </a:r>
                <a:endParaRPr/>
              </a:p>
            </p:txBody>
          </p:sp>
          <p:sp>
            <p:nvSpPr>
              <p:cNvPr id="98" name="ZoneTexte 97"/>
              <p:cNvSpPr txBox="1"/>
              <p:nvPr/>
            </p:nvSpPr>
            <p:spPr bwMode="auto">
              <a:xfrm rot="2067736">
                <a:off x="7160024" y="2040902"/>
                <a:ext cx="2700000" cy="2700000"/>
              </a:xfrm>
              <a:prstGeom prst="rect">
                <a:avLst/>
              </a:prstGeom>
              <a:noFill/>
            </p:spPr>
            <p:txBody>
              <a:bodyPr wrap="square" rtlCol="0">
                <a:prstTxWarp prst="textArchDown">
                  <a:avLst>
                    <a:gd name="adj" fmla="val 0"/>
                  </a:avLst>
                </a:prstTxWarp>
                <a:spAutoFit/>
              </a:bodyPr>
              <a:lstStyle/>
              <a:p>
                <a:pPr algn="ctr">
                  <a:defRPr/>
                </a:pPr>
                <a:r>
                  <a:rPr lang="fr-FR" sz="1050" b="1"/>
                  <a:t>Égalité</a:t>
                </a:r>
                <a:endParaRPr/>
              </a:p>
            </p:txBody>
          </p:sp>
          <p:sp>
            <p:nvSpPr>
              <p:cNvPr id="99" name="ZoneTexte 98"/>
              <p:cNvSpPr txBox="1"/>
              <p:nvPr/>
            </p:nvSpPr>
            <p:spPr bwMode="auto">
              <a:xfrm rot="120000">
                <a:off x="7160024" y="2040902"/>
                <a:ext cx="2700000" cy="2700000"/>
              </a:xfrm>
              <a:prstGeom prst="rect">
                <a:avLst/>
              </a:prstGeom>
              <a:noFill/>
            </p:spPr>
            <p:txBody>
              <a:bodyPr wrap="square" rtlCol="0">
                <a:prstTxWarp prst="textArchDown">
                  <a:avLst>
                    <a:gd name="adj" fmla="val 0"/>
                  </a:avLst>
                </a:prstTxWarp>
                <a:spAutoFit/>
              </a:bodyPr>
              <a:lstStyle/>
              <a:p>
                <a:pPr algn="ctr">
                  <a:defRPr/>
                </a:pPr>
                <a:r>
                  <a:rPr lang="fr-FR" sz="1050" b="1"/>
                  <a:t>Démocratie</a:t>
                </a:r>
                <a:endParaRPr/>
              </a:p>
            </p:txBody>
          </p:sp>
          <p:sp>
            <p:nvSpPr>
              <p:cNvPr id="100" name="ZoneTexte 99"/>
              <p:cNvSpPr txBox="1"/>
              <p:nvPr/>
            </p:nvSpPr>
            <p:spPr bwMode="auto">
              <a:xfrm rot="4073232">
                <a:off x="7160024" y="2040902"/>
                <a:ext cx="2700000" cy="2700000"/>
              </a:xfrm>
              <a:prstGeom prst="rect">
                <a:avLst/>
              </a:prstGeom>
              <a:noFill/>
            </p:spPr>
            <p:txBody>
              <a:bodyPr wrap="square" rtlCol="0">
                <a:prstTxWarp prst="textArchDown">
                  <a:avLst>
                    <a:gd name="adj" fmla="val 0"/>
                  </a:avLst>
                </a:prstTxWarp>
                <a:spAutoFit/>
              </a:bodyPr>
              <a:lstStyle/>
              <a:p>
                <a:pPr algn="ctr">
                  <a:defRPr/>
                </a:pPr>
                <a:r>
                  <a:rPr lang="fr-FR" sz="1050" b="1"/>
                  <a:t>Emploi</a:t>
                </a:r>
                <a:endParaRPr/>
              </a:p>
            </p:txBody>
          </p:sp>
          <p:sp>
            <p:nvSpPr>
              <p:cNvPr id="101" name="ZoneTexte 100"/>
              <p:cNvSpPr txBox="1"/>
              <p:nvPr/>
            </p:nvSpPr>
            <p:spPr bwMode="auto">
              <a:xfrm rot="16872179">
                <a:off x="7340024" y="2220902"/>
                <a:ext cx="2340000" cy="2340000"/>
              </a:xfrm>
              <a:prstGeom prst="rect">
                <a:avLst/>
              </a:prstGeom>
              <a:noFill/>
            </p:spPr>
            <p:txBody>
              <a:bodyPr wrap="square" rtlCol="0">
                <a:prstTxWarp prst="textArchUp">
                  <a:avLst>
                    <a:gd name="adj" fmla="val 10800000"/>
                  </a:avLst>
                </a:prstTxWarp>
                <a:spAutoFit/>
              </a:bodyPr>
              <a:lstStyle/>
              <a:p>
                <a:pPr algn="ctr">
                  <a:defRPr/>
                </a:pPr>
                <a:r>
                  <a:rPr lang="fr-FR" sz="1050" b="1"/>
                  <a:t>Satisfaction </a:t>
                </a:r>
                <a:endParaRPr/>
              </a:p>
              <a:p>
                <a:pPr algn="ctr">
                  <a:defRPr/>
                </a:pPr>
                <a:r>
                  <a:rPr lang="fr-FR" sz="1050" b="1"/>
                  <a:t>de vie</a:t>
                </a:r>
                <a:endParaRPr/>
              </a:p>
            </p:txBody>
          </p:sp>
          <p:sp>
            <p:nvSpPr>
              <p:cNvPr id="103" name="ZoneTexte 102"/>
              <p:cNvSpPr txBox="1"/>
              <p:nvPr/>
            </p:nvSpPr>
            <p:spPr bwMode="auto">
              <a:xfrm rot="20806432">
                <a:off x="7160024" y="2040902"/>
                <a:ext cx="2700000" cy="2700000"/>
              </a:xfrm>
              <a:prstGeom prst="rect">
                <a:avLst/>
              </a:prstGeom>
              <a:noFill/>
            </p:spPr>
            <p:txBody>
              <a:bodyPr wrap="square" rtlCol="0">
                <a:prstTxWarp prst="textArchUp">
                  <a:avLst>
                    <a:gd name="adj" fmla="val 10800000"/>
                  </a:avLst>
                </a:prstTxWarp>
                <a:spAutoFit/>
              </a:bodyPr>
              <a:lstStyle/>
              <a:p>
                <a:pPr algn="ctr">
                  <a:defRPr/>
                </a:pPr>
                <a:r>
                  <a:rPr lang="fr-FR" sz="1050" b="1"/>
                  <a:t>Nourriture</a:t>
                </a:r>
                <a:endParaRPr/>
              </a:p>
            </p:txBody>
          </p:sp>
          <p:sp>
            <p:nvSpPr>
              <p:cNvPr id="102" name="ZoneTexte 101"/>
              <p:cNvSpPr txBox="1"/>
              <p:nvPr/>
            </p:nvSpPr>
            <p:spPr bwMode="auto">
              <a:xfrm rot="18888717">
                <a:off x="7340024" y="2220902"/>
                <a:ext cx="2340000" cy="2340000"/>
              </a:xfrm>
              <a:prstGeom prst="rect">
                <a:avLst/>
              </a:prstGeom>
              <a:noFill/>
            </p:spPr>
            <p:txBody>
              <a:bodyPr wrap="square" rtlCol="0">
                <a:prstTxWarp prst="textArchUp">
                  <a:avLst>
                    <a:gd name="adj" fmla="val 10800000"/>
                  </a:avLst>
                </a:prstTxWarp>
                <a:spAutoFit/>
              </a:bodyPr>
              <a:lstStyle/>
              <a:p>
                <a:pPr algn="ctr">
                  <a:defRPr/>
                </a:pPr>
                <a:r>
                  <a:rPr lang="fr-CH" sz="1050" b="1"/>
                  <a:t>Santé et </a:t>
                </a:r>
                <a:endParaRPr/>
              </a:p>
              <a:p>
                <a:pPr algn="ctr">
                  <a:defRPr/>
                </a:pPr>
                <a:r>
                  <a:rPr lang="fr-CH" sz="1050" b="1"/>
                  <a:t>bien-être</a:t>
                </a:r>
                <a:endParaRPr lang="fr-CH" sz="1050"/>
              </a:p>
            </p:txBody>
          </p:sp>
        </p:gr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 name="Cercle : creux 17"/>
          <p:cNvSpPr/>
          <p:nvPr/>
        </p:nvSpPr>
        <p:spPr bwMode="auto">
          <a:xfrm>
            <a:off x="5297070" y="141928"/>
            <a:ext cx="6419021" cy="6419021"/>
          </a:xfrm>
          <a:prstGeom prst="donut">
            <a:avLst>
              <a:gd name="adj" fmla="val 19626"/>
            </a:avLst>
          </a:prstGeom>
          <a:solidFill>
            <a:srgbClr val="A2B9D0">
              <a:alpha val="40000"/>
            </a:srgbClr>
          </a:solidFill>
          <a:ln>
            <a:solidFill>
              <a:schemeClr val="tx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solidFill>
                <a:schemeClr val="tx1"/>
              </a:solidFill>
            </a:endParaRPr>
          </a:p>
        </p:txBody>
      </p:sp>
      <p:sp>
        <p:nvSpPr>
          <p:cNvPr id="82" name="Arc partiel 81"/>
          <p:cNvSpPr/>
          <p:nvPr/>
        </p:nvSpPr>
        <p:spPr bwMode="auto">
          <a:xfrm rot="7310482">
            <a:off x="5431460" y="267423"/>
            <a:ext cx="6148705" cy="6148705"/>
          </a:xfrm>
          <a:prstGeom prst="pie">
            <a:avLst>
              <a:gd name="adj1" fmla="val 18507680"/>
              <a:gd name="adj2" fmla="val 19612522"/>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solidFill>
                <a:schemeClr val="tx1"/>
              </a:solidFill>
            </a:endParaRPr>
          </a:p>
        </p:txBody>
      </p:sp>
      <p:sp>
        <p:nvSpPr>
          <p:cNvPr id="83" name="Arc partiel 82"/>
          <p:cNvSpPr/>
          <p:nvPr/>
        </p:nvSpPr>
        <p:spPr bwMode="auto">
          <a:xfrm>
            <a:off x="5675389" y="482185"/>
            <a:ext cx="5677292" cy="5677292"/>
          </a:xfrm>
          <a:prstGeom prst="pie">
            <a:avLst>
              <a:gd name="adj1" fmla="val 14950456"/>
              <a:gd name="adj2" fmla="val 17357013"/>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solidFill>
                <a:schemeClr val="tx1"/>
              </a:solidFill>
            </a:endParaRPr>
          </a:p>
        </p:txBody>
      </p:sp>
      <p:sp>
        <p:nvSpPr>
          <p:cNvPr id="84" name="Arc partiel 83"/>
          <p:cNvSpPr/>
          <p:nvPr/>
        </p:nvSpPr>
        <p:spPr bwMode="auto">
          <a:xfrm rot="11981243">
            <a:off x="5367124" y="188075"/>
            <a:ext cx="6307403" cy="6307403"/>
          </a:xfrm>
          <a:prstGeom prst="pie">
            <a:avLst>
              <a:gd name="adj1" fmla="val 14978417"/>
              <a:gd name="adj2" fmla="val 17433879"/>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solidFill>
                <a:schemeClr val="tx1"/>
              </a:solidFill>
            </a:endParaRPr>
          </a:p>
        </p:txBody>
      </p:sp>
      <p:sp>
        <p:nvSpPr>
          <p:cNvPr id="85" name="Arc partiel 84"/>
          <p:cNvSpPr/>
          <p:nvPr/>
        </p:nvSpPr>
        <p:spPr bwMode="auto">
          <a:xfrm rot="4850594">
            <a:off x="3219399" y="-1981734"/>
            <a:ext cx="10647021" cy="10647021"/>
          </a:xfrm>
          <a:prstGeom prst="pie">
            <a:avLst>
              <a:gd name="adj1" fmla="val 14894713"/>
              <a:gd name="adj2" fmla="val 17321376"/>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solidFill>
                <a:schemeClr val="tx1"/>
              </a:solidFill>
            </a:endParaRPr>
          </a:p>
        </p:txBody>
      </p:sp>
      <p:sp>
        <p:nvSpPr>
          <p:cNvPr id="86" name="Arc partiel 85"/>
          <p:cNvSpPr/>
          <p:nvPr/>
        </p:nvSpPr>
        <p:spPr bwMode="auto">
          <a:xfrm rot="4850594">
            <a:off x="3912315" y="-1258338"/>
            <a:ext cx="9200228" cy="9200228"/>
          </a:xfrm>
          <a:prstGeom prst="pie">
            <a:avLst>
              <a:gd name="adj1" fmla="val 18516390"/>
              <a:gd name="adj2" fmla="val 19696755"/>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solidFill>
                <a:schemeClr val="tx1"/>
              </a:solidFill>
            </a:endParaRPr>
          </a:p>
        </p:txBody>
      </p:sp>
      <p:sp>
        <p:nvSpPr>
          <p:cNvPr id="87" name="Arc partiel 86"/>
          <p:cNvSpPr/>
          <p:nvPr/>
        </p:nvSpPr>
        <p:spPr bwMode="auto">
          <a:xfrm rot="3346446">
            <a:off x="3059267" y="-2130436"/>
            <a:ext cx="10970235" cy="10970235"/>
          </a:xfrm>
          <a:prstGeom prst="pie">
            <a:avLst>
              <a:gd name="adj1" fmla="val 18827971"/>
              <a:gd name="adj2" fmla="val 20015338"/>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solidFill>
                <a:schemeClr val="tx1"/>
              </a:solidFill>
            </a:endParaRPr>
          </a:p>
        </p:txBody>
      </p:sp>
      <p:sp>
        <p:nvSpPr>
          <p:cNvPr id="88" name="Arc partiel 87"/>
          <p:cNvSpPr/>
          <p:nvPr/>
        </p:nvSpPr>
        <p:spPr bwMode="auto">
          <a:xfrm rot="10800000">
            <a:off x="3151380" y="-2022868"/>
            <a:ext cx="10744525" cy="10744525"/>
          </a:xfrm>
          <a:prstGeom prst="pie">
            <a:avLst>
              <a:gd name="adj1" fmla="val 18616496"/>
              <a:gd name="adj2" fmla="val 20993615"/>
            </a:avLst>
          </a:prstGeom>
          <a:solidFill>
            <a:srgbClr val="FF505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solidFill>
                <a:schemeClr val="tx1"/>
              </a:solidFill>
            </a:endParaRPr>
          </a:p>
        </p:txBody>
      </p:sp>
      <p:sp>
        <p:nvSpPr>
          <p:cNvPr id="10" name="Titre 1"/>
          <p:cNvSpPr>
            <a:spLocks noGrp="1"/>
          </p:cNvSpPr>
          <p:nvPr>
            <p:ph type="title"/>
          </p:nvPr>
        </p:nvSpPr>
        <p:spPr bwMode="auto">
          <a:xfrm>
            <a:off x="839787" y="1079999"/>
            <a:ext cx="4713772" cy="1492719"/>
          </a:xfrm>
        </p:spPr>
        <p:txBody>
          <a:bodyPr>
            <a:normAutofit fontScale="90000"/>
          </a:bodyPr>
          <a:lstStyle/>
          <a:p>
            <a:pPr>
              <a:defRPr/>
            </a:pPr>
            <a:r>
              <a:rPr lang="fr-FR"/>
              <a:t>De la théorie à la réalité : quelle est la situation globale en 2023 ?</a:t>
            </a:r>
            <a:endParaRPr/>
          </a:p>
        </p:txBody>
      </p:sp>
      <p:sp>
        <p:nvSpPr>
          <p:cNvPr id="8" name="Cercle : creux 7"/>
          <p:cNvSpPr/>
          <p:nvPr/>
        </p:nvSpPr>
        <p:spPr bwMode="auto">
          <a:xfrm>
            <a:off x="6585302" y="1449239"/>
            <a:ext cx="3852000" cy="3852000"/>
          </a:xfrm>
          <a:prstGeom prst="donut">
            <a:avLst>
              <a:gd name="adj" fmla="val 8110"/>
            </a:avLst>
          </a:prstGeom>
          <a:solidFill>
            <a:srgbClr val="92D050"/>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solidFill>
                <a:schemeClr val="tx1"/>
              </a:solidFill>
            </a:endParaRPr>
          </a:p>
        </p:txBody>
      </p:sp>
      <p:sp>
        <p:nvSpPr>
          <p:cNvPr id="16" name="Ellipse 15"/>
          <p:cNvSpPr/>
          <p:nvPr/>
        </p:nvSpPr>
        <p:spPr bwMode="auto">
          <a:xfrm>
            <a:off x="6447161" y="1311098"/>
            <a:ext cx="4125726" cy="4125726"/>
          </a:xfrm>
          <a:prstGeom prst="ellipse">
            <a:avLst/>
          </a:prstGeom>
          <a:noFill/>
          <a:ln w="2540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7" name="ZoneTexte 16"/>
          <p:cNvSpPr txBox="1"/>
          <p:nvPr/>
        </p:nvSpPr>
        <p:spPr bwMode="auto">
          <a:xfrm rot="20670906">
            <a:off x="6474275" y="1304328"/>
            <a:ext cx="4092165" cy="4139267"/>
          </a:xfrm>
          <a:prstGeom prst="rect">
            <a:avLst/>
          </a:prstGeom>
          <a:noFill/>
        </p:spPr>
        <p:txBody>
          <a:bodyPr wrap="square" rtlCol="0">
            <a:prstTxWarp prst="textArchUp">
              <a:avLst>
                <a:gd name="adj" fmla="val 14473292"/>
              </a:avLst>
            </a:prstTxWarp>
            <a:spAutoFit/>
          </a:bodyPr>
          <a:lstStyle/>
          <a:p>
            <a:pPr>
              <a:defRPr/>
            </a:pPr>
            <a:r>
              <a:rPr lang="fr-FR" sz="1200" b="1">
                <a:solidFill>
                  <a:schemeClr val="bg1"/>
                </a:solidFill>
              </a:rPr>
              <a:t>PLAFOND ECOLOGIQUE</a:t>
            </a:r>
            <a:endParaRPr/>
          </a:p>
        </p:txBody>
      </p:sp>
      <p:cxnSp>
        <p:nvCxnSpPr>
          <p:cNvPr id="21" name="Connecteur droit avec flèche 20"/>
          <p:cNvCxnSpPr>
            <a:cxnSpLocks/>
          </p:cNvCxnSpPr>
          <p:nvPr/>
        </p:nvCxnSpPr>
        <p:spPr bwMode="auto">
          <a:xfrm flipV="1">
            <a:off x="7232933" y="3693142"/>
            <a:ext cx="873300" cy="663947"/>
          </a:xfrm>
          <a:prstGeom prst="straightConnector1">
            <a:avLst/>
          </a:prstGeom>
          <a:ln w="7620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bwMode="auto">
          <a:xfrm rot="20670906">
            <a:off x="6474275" y="1304328"/>
            <a:ext cx="4092165" cy="4139267"/>
          </a:xfrm>
          <a:prstGeom prst="rect">
            <a:avLst/>
          </a:prstGeom>
          <a:noFill/>
        </p:spPr>
        <p:txBody>
          <a:bodyPr wrap="square" rtlCol="0">
            <a:prstTxWarp prst="textArchUp">
              <a:avLst>
                <a:gd name="adj" fmla="val 14473292"/>
              </a:avLst>
            </a:prstTxWarp>
            <a:spAutoFit/>
          </a:bodyPr>
          <a:lstStyle/>
          <a:p>
            <a:pPr>
              <a:defRPr/>
            </a:pPr>
            <a:r>
              <a:rPr lang="fr-FR" sz="1200" b="1">
                <a:solidFill>
                  <a:schemeClr val="bg1"/>
                </a:solidFill>
              </a:rPr>
              <a:t>PLAFOND ECOLOGIQUE</a:t>
            </a:r>
            <a:endParaRPr/>
          </a:p>
        </p:txBody>
      </p:sp>
      <p:sp>
        <p:nvSpPr>
          <p:cNvPr id="31" name="ZoneTexte 30"/>
          <p:cNvSpPr txBox="1"/>
          <p:nvPr/>
        </p:nvSpPr>
        <p:spPr bwMode="auto">
          <a:xfrm rot="2366685">
            <a:off x="6155048" y="1088633"/>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Acidification</a:t>
            </a:r>
            <a:endParaRPr/>
          </a:p>
          <a:p>
            <a:pPr algn="ctr">
              <a:defRPr/>
            </a:pPr>
            <a:r>
              <a:rPr lang="fr-FR" sz="1400" b="1"/>
              <a:t>des océans</a:t>
            </a:r>
            <a:endParaRPr/>
          </a:p>
        </p:txBody>
      </p:sp>
      <p:sp>
        <p:nvSpPr>
          <p:cNvPr id="32" name="ZoneTexte 31"/>
          <p:cNvSpPr txBox="1"/>
          <p:nvPr/>
        </p:nvSpPr>
        <p:spPr bwMode="auto">
          <a:xfrm rot="19196271">
            <a:off x="6186387" y="1103788"/>
            <a:ext cx="4636965" cy="4643408"/>
          </a:xfrm>
          <a:prstGeom prst="rect">
            <a:avLst/>
          </a:prstGeom>
          <a:noFill/>
        </p:spPr>
        <p:txBody>
          <a:bodyPr wrap="square" rtlCol="0">
            <a:prstTxWarp prst="textArchUp">
              <a:avLst>
                <a:gd name="adj" fmla="val 10809283"/>
              </a:avLst>
            </a:prstTxWarp>
            <a:spAutoFit/>
          </a:bodyPr>
          <a:lstStyle/>
          <a:p>
            <a:pPr algn="ctr" defTabSz="0">
              <a:defRPr/>
            </a:pPr>
            <a:r>
              <a:rPr lang="fr-FR" sz="1400" b="1"/>
              <a:t>Couche</a:t>
            </a:r>
            <a:endParaRPr/>
          </a:p>
          <a:p>
            <a:pPr algn="ctr" defTabSz="0">
              <a:defRPr/>
            </a:pPr>
            <a:r>
              <a:rPr lang="fr-FR" sz="1400" b="1"/>
              <a:t>d’ozone</a:t>
            </a:r>
            <a:endParaRPr/>
          </a:p>
        </p:txBody>
      </p:sp>
      <p:sp>
        <p:nvSpPr>
          <p:cNvPr id="33" name="ZoneTexte 32"/>
          <p:cNvSpPr txBox="1"/>
          <p:nvPr/>
        </p:nvSpPr>
        <p:spPr bwMode="auto">
          <a:xfrm rot="14473264">
            <a:off x="6161038" y="1083258"/>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Intégrité de la</a:t>
            </a:r>
            <a:endParaRPr/>
          </a:p>
          <a:p>
            <a:pPr algn="ctr">
              <a:defRPr/>
            </a:pPr>
            <a:r>
              <a:rPr lang="fr-FR" sz="1400" b="1"/>
              <a:t>biosphère</a:t>
            </a:r>
            <a:endParaRPr/>
          </a:p>
        </p:txBody>
      </p:sp>
      <p:sp>
        <p:nvSpPr>
          <p:cNvPr id="34" name="ZoneTexte 33"/>
          <p:cNvSpPr txBox="1"/>
          <p:nvPr/>
        </p:nvSpPr>
        <p:spPr bwMode="auto">
          <a:xfrm rot="4732989">
            <a:off x="6155048" y="1041978"/>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Pollution</a:t>
            </a:r>
            <a:endParaRPr/>
          </a:p>
          <a:p>
            <a:pPr algn="ctr">
              <a:defRPr/>
            </a:pPr>
            <a:r>
              <a:rPr lang="fr-FR" sz="1400" b="1"/>
              <a:t>chimique</a:t>
            </a:r>
            <a:endParaRPr/>
          </a:p>
        </p:txBody>
      </p:sp>
      <p:sp>
        <p:nvSpPr>
          <p:cNvPr id="35" name="ZoneTexte 34"/>
          <p:cNvSpPr txBox="1"/>
          <p:nvPr/>
        </p:nvSpPr>
        <p:spPr bwMode="auto">
          <a:xfrm>
            <a:off x="6189261" y="1060641"/>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Changement</a:t>
            </a:r>
            <a:endParaRPr/>
          </a:p>
          <a:p>
            <a:pPr algn="ctr">
              <a:defRPr/>
            </a:pPr>
            <a:r>
              <a:rPr lang="fr-FR" sz="1400" b="1"/>
              <a:t>climatique</a:t>
            </a:r>
            <a:endParaRPr/>
          </a:p>
        </p:txBody>
      </p:sp>
      <p:sp>
        <p:nvSpPr>
          <p:cNvPr id="36" name="ZoneTexte 35"/>
          <p:cNvSpPr txBox="1"/>
          <p:nvPr/>
        </p:nvSpPr>
        <p:spPr bwMode="auto">
          <a:xfrm rot="11960684">
            <a:off x="6160590" y="1064146"/>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Changement</a:t>
            </a:r>
            <a:endParaRPr/>
          </a:p>
          <a:p>
            <a:pPr algn="ctr">
              <a:defRPr/>
            </a:pPr>
            <a:r>
              <a:rPr lang="fr-FR" sz="1400" b="1"/>
              <a:t>d’usage des sols</a:t>
            </a:r>
            <a:endParaRPr/>
          </a:p>
        </p:txBody>
      </p:sp>
      <p:sp>
        <p:nvSpPr>
          <p:cNvPr id="37" name="ZoneTexte 36"/>
          <p:cNvSpPr txBox="1"/>
          <p:nvPr/>
        </p:nvSpPr>
        <p:spPr bwMode="auto">
          <a:xfrm rot="7173650">
            <a:off x="6151937" y="1030833"/>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Cycles</a:t>
            </a:r>
            <a:endParaRPr/>
          </a:p>
          <a:p>
            <a:pPr algn="ctr">
              <a:defRPr/>
            </a:pPr>
            <a:r>
              <a:rPr lang="fr-FR" sz="1400" b="1"/>
              <a:t>de l’azote </a:t>
            </a:r>
            <a:endParaRPr/>
          </a:p>
          <a:p>
            <a:pPr algn="ctr">
              <a:defRPr/>
            </a:pPr>
            <a:r>
              <a:rPr lang="fr-FR" sz="1400" b="1"/>
              <a:t>et du phosphore</a:t>
            </a:r>
            <a:endParaRPr/>
          </a:p>
        </p:txBody>
      </p:sp>
      <p:sp>
        <p:nvSpPr>
          <p:cNvPr id="38" name="ZoneTexte 37"/>
          <p:cNvSpPr txBox="1"/>
          <p:nvPr/>
        </p:nvSpPr>
        <p:spPr bwMode="auto">
          <a:xfrm rot="9577388">
            <a:off x="6164379" y="1069971"/>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Cycle</a:t>
            </a:r>
            <a:endParaRPr/>
          </a:p>
          <a:p>
            <a:pPr algn="ctr">
              <a:defRPr/>
            </a:pPr>
            <a:r>
              <a:rPr lang="fr-FR" sz="1400" b="1"/>
              <a:t>de l’eau</a:t>
            </a:r>
            <a:endParaRPr/>
          </a:p>
        </p:txBody>
      </p:sp>
      <p:sp>
        <p:nvSpPr>
          <p:cNvPr id="39" name="ZoneTexte 38"/>
          <p:cNvSpPr txBox="1"/>
          <p:nvPr/>
        </p:nvSpPr>
        <p:spPr bwMode="auto">
          <a:xfrm rot="16827563">
            <a:off x="6139283" y="1044031"/>
            <a:ext cx="4636965" cy="4643408"/>
          </a:xfrm>
          <a:prstGeom prst="rect">
            <a:avLst/>
          </a:prstGeom>
          <a:noFill/>
        </p:spPr>
        <p:txBody>
          <a:bodyPr wrap="square" rtlCol="0">
            <a:prstTxWarp prst="textArchUp">
              <a:avLst>
                <a:gd name="adj" fmla="val 10809283"/>
              </a:avLst>
            </a:prstTxWarp>
            <a:spAutoFit/>
          </a:bodyPr>
          <a:lstStyle/>
          <a:p>
            <a:pPr algn="ctr">
              <a:defRPr/>
            </a:pPr>
            <a:r>
              <a:rPr lang="fr-FR" sz="1400" b="1"/>
              <a:t>Aérosols</a:t>
            </a:r>
            <a:endParaRPr/>
          </a:p>
          <a:p>
            <a:pPr algn="ctr">
              <a:defRPr/>
            </a:pPr>
            <a:r>
              <a:rPr lang="fr-FR" sz="1400" b="1"/>
              <a:t>dans l’atmosphère</a:t>
            </a:r>
            <a:endParaRPr/>
          </a:p>
        </p:txBody>
      </p:sp>
      <p:sp>
        <p:nvSpPr>
          <p:cNvPr id="19" name="ZoneTexte 18"/>
          <p:cNvSpPr txBox="1"/>
          <p:nvPr/>
        </p:nvSpPr>
        <p:spPr bwMode="auto">
          <a:xfrm rot="18596875">
            <a:off x="6784080" y="1662337"/>
            <a:ext cx="3492000" cy="3492000"/>
          </a:xfrm>
          <a:prstGeom prst="rect">
            <a:avLst/>
          </a:prstGeom>
          <a:noFill/>
        </p:spPr>
        <p:txBody>
          <a:bodyPr wrap="square" rtlCol="0">
            <a:prstTxWarp prst="textArchDown">
              <a:avLst>
                <a:gd name="adj" fmla="val 0"/>
              </a:avLst>
            </a:prstTxWarp>
            <a:spAutoFit/>
          </a:bodyPr>
          <a:lstStyle/>
          <a:p>
            <a:pPr>
              <a:defRPr/>
            </a:pPr>
            <a:r>
              <a:rPr lang="fr-FR" sz="1200" b="1">
                <a:solidFill>
                  <a:schemeClr val="bg1"/>
                </a:solidFill>
              </a:rPr>
              <a:t>ESPACE SÛR ET JUSTE POUR L’HUMANITÉ ET LE RESTE DU VIVANT</a:t>
            </a:r>
            <a:endParaRPr/>
          </a:p>
        </p:txBody>
      </p:sp>
      <p:grpSp>
        <p:nvGrpSpPr>
          <p:cNvPr id="93" name="Groupe 92"/>
          <p:cNvGrpSpPr/>
          <p:nvPr/>
        </p:nvGrpSpPr>
        <p:grpSpPr bwMode="auto">
          <a:xfrm>
            <a:off x="7067548" y="1957762"/>
            <a:ext cx="2894400" cy="2894400"/>
            <a:chOff x="58847" y="3348647"/>
            <a:chExt cx="2894400" cy="2894400"/>
          </a:xfrm>
        </p:grpSpPr>
        <p:grpSp>
          <p:nvGrpSpPr>
            <p:cNvPr id="94" name="Groupe 93"/>
            <p:cNvGrpSpPr/>
            <p:nvPr/>
          </p:nvGrpSpPr>
          <p:grpSpPr bwMode="auto">
            <a:xfrm>
              <a:off x="58847" y="3348647"/>
              <a:ext cx="2894400" cy="2894400"/>
              <a:chOff x="7707129" y="1704459"/>
              <a:chExt cx="2894400" cy="2894400"/>
            </a:xfrm>
          </p:grpSpPr>
          <p:sp>
            <p:nvSpPr>
              <p:cNvPr id="117" name="Arc partiel 116"/>
              <p:cNvSpPr/>
              <p:nvPr/>
            </p:nvSpPr>
            <p:spPr bwMode="auto">
              <a:xfrm rot="3910815">
                <a:off x="7707129" y="1704459"/>
                <a:ext cx="2894400" cy="2894400"/>
              </a:xfrm>
              <a:prstGeom prst="pie">
                <a:avLst>
                  <a:gd name="adj1" fmla="val 14428766"/>
                  <a:gd name="adj2" fmla="val 16392141"/>
                </a:avLst>
              </a:prstGeom>
              <a:solidFill>
                <a:srgbClr val="FF5050"/>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118" name="Arc partiel 117"/>
              <p:cNvSpPr/>
              <p:nvPr/>
            </p:nvSpPr>
            <p:spPr bwMode="auto">
              <a:xfrm rot="3910815">
                <a:off x="8379645" y="2376975"/>
                <a:ext cx="1549367" cy="1549367"/>
              </a:xfrm>
              <a:prstGeom prst="pie">
                <a:avLst>
                  <a:gd name="adj1" fmla="val 14428766"/>
                  <a:gd name="adj2" fmla="val 16392141"/>
                </a:avLst>
              </a:prstGeom>
              <a:solidFill>
                <a:srgbClr val="76B6EA"/>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grpSp>
        <p:grpSp>
          <p:nvGrpSpPr>
            <p:cNvPr id="95" name="Groupe 94"/>
            <p:cNvGrpSpPr/>
            <p:nvPr/>
          </p:nvGrpSpPr>
          <p:grpSpPr bwMode="auto">
            <a:xfrm>
              <a:off x="58847" y="3348647"/>
              <a:ext cx="2894400" cy="2894400"/>
              <a:chOff x="7294361" y="2677141"/>
              <a:chExt cx="2894400" cy="2894400"/>
            </a:xfrm>
          </p:grpSpPr>
          <p:sp>
            <p:nvSpPr>
              <p:cNvPr id="115" name="Arc partiel 114"/>
              <p:cNvSpPr/>
              <p:nvPr/>
            </p:nvSpPr>
            <p:spPr bwMode="auto">
              <a:xfrm rot="1984146">
                <a:off x="7294361" y="2677141"/>
                <a:ext cx="2894400" cy="2894400"/>
              </a:xfrm>
              <a:prstGeom prst="pie">
                <a:avLst>
                  <a:gd name="adj1" fmla="val 14428913"/>
                  <a:gd name="adj2" fmla="val 16347718"/>
                </a:avLst>
              </a:prstGeom>
              <a:solidFill>
                <a:srgbClr val="FF5050"/>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116" name="Arc partiel 115"/>
              <p:cNvSpPr/>
              <p:nvPr/>
            </p:nvSpPr>
            <p:spPr bwMode="auto">
              <a:xfrm rot="1984146">
                <a:off x="7709786" y="3092566"/>
                <a:ext cx="2063551" cy="2063551"/>
              </a:xfrm>
              <a:prstGeom prst="pie">
                <a:avLst>
                  <a:gd name="adj1" fmla="val 14428913"/>
                  <a:gd name="adj2" fmla="val 16347718"/>
                </a:avLst>
              </a:prstGeom>
              <a:solidFill>
                <a:srgbClr val="76B6EA"/>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grpSp>
        <p:grpSp>
          <p:nvGrpSpPr>
            <p:cNvPr id="96" name="Groupe 95"/>
            <p:cNvGrpSpPr/>
            <p:nvPr/>
          </p:nvGrpSpPr>
          <p:grpSpPr bwMode="auto">
            <a:xfrm>
              <a:off x="58847" y="3348647"/>
              <a:ext cx="2894400" cy="2894400"/>
              <a:chOff x="8017458" y="2091172"/>
              <a:chExt cx="2894400" cy="2894400"/>
            </a:xfrm>
          </p:grpSpPr>
          <p:sp>
            <p:nvSpPr>
              <p:cNvPr id="113" name="Arc partiel 112"/>
              <p:cNvSpPr/>
              <p:nvPr/>
            </p:nvSpPr>
            <p:spPr bwMode="auto">
              <a:xfrm rot="5846866">
                <a:off x="8017458" y="2091172"/>
                <a:ext cx="2894400" cy="2894400"/>
              </a:xfrm>
              <a:prstGeom prst="pie">
                <a:avLst>
                  <a:gd name="adj1" fmla="val 14459532"/>
                  <a:gd name="adj2" fmla="val 16384752"/>
                </a:avLst>
              </a:prstGeom>
              <a:solidFill>
                <a:srgbClr val="FF5050"/>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114" name="Arc partiel 113"/>
              <p:cNvSpPr/>
              <p:nvPr/>
            </p:nvSpPr>
            <p:spPr bwMode="auto">
              <a:xfrm rot="5846866">
                <a:off x="8172527" y="2246241"/>
                <a:ext cx="2584262" cy="2584262"/>
              </a:xfrm>
              <a:prstGeom prst="pie">
                <a:avLst>
                  <a:gd name="adj1" fmla="val 14459532"/>
                  <a:gd name="adj2" fmla="val 16384752"/>
                </a:avLst>
              </a:prstGeom>
              <a:solidFill>
                <a:srgbClr val="76B6EA"/>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grpSp>
        <p:grpSp>
          <p:nvGrpSpPr>
            <p:cNvPr id="97" name="Groupe 96"/>
            <p:cNvGrpSpPr/>
            <p:nvPr/>
          </p:nvGrpSpPr>
          <p:grpSpPr bwMode="auto">
            <a:xfrm>
              <a:off x="58847" y="3348647"/>
              <a:ext cx="2894400" cy="2894400"/>
              <a:chOff x="7622642" y="1560674"/>
              <a:chExt cx="2894400" cy="2894400"/>
            </a:xfrm>
          </p:grpSpPr>
          <p:sp>
            <p:nvSpPr>
              <p:cNvPr id="111" name="Arc partiel 110"/>
              <p:cNvSpPr/>
              <p:nvPr/>
            </p:nvSpPr>
            <p:spPr bwMode="auto">
              <a:xfrm rot="7803606">
                <a:off x="7622642" y="1560674"/>
                <a:ext cx="2894400" cy="2894400"/>
              </a:xfrm>
              <a:prstGeom prst="pie">
                <a:avLst>
                  <a:gd name="adj1" fmla="val 14425867"/>
                  <a:gd name="adj2" fmla="val 16355454"/>
                </a:avLst>
              </a:prstGeom>
              <a:solidFill>
                <a:srgbClr val="FF5050"/>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112" name="Arc partiel 111"/>
              <p:cNvSpPr/>
              <p:nvPr/>
            </p:nvSpPr>
            <p:spPr bwMode="auto">
              <a:xfrm rot="7803606">
                <a:off x="7897732" y="1835764"/>
                <a:ext cx="2344220" cy="2344220"/>
              </a:xfrm>
              <a:prstGeom prst="pie">
                <a:avLst>
                  <a:gd name="adj1" fmla="val 14425867"/>
                  <a:gd name="adj2" fmla="val 16355454"/>
                </a:avLst>
              </a:prstGeom>
              <a:solidFill>
                <a:srgbClr val="76B6EA"/>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grpSp>
        <p:sp>
          <p:nvSpPr>
            <p:cNvPr id="98" name="Arc partiel 97"/>
            <p:cNvSpPr/>
            <p:nvPr/>
          </p:nvSpPr>
          <p:spPr bwMode="auto">
            <a:xfrm rot="9771201">
              <a:off x="58847" y="3348647"/>
              <a:ext cx="2894400" cy="2894400"/>
            </a:xfrm>
            <a:prstGeom prst="pie">
              <a:avLst>
                <a:gd name="adj1" fmla="val 14380495"/>
                <a:gd name="adj2" fmla="val 16363763"/>
              </a:avLst>
            </a:prstGeom>
            <a:solidFill>
              <a:schemeClr val="bg1">
                <a:lumMod val="85000"/>
              </a:schemeClr>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grpSp>
          <p:nvGrpSpPr>
            <p:cNvPr id="99" name="Groupe 98"/>
            <p:cNvGrpSpPr/>
            <p:nvPr/>
          </p:nvGrpSpPr>
          <p:grpSpPr bwMode="auto">
            <a:xfrm>
              <a:off x="58847" y="3348647"/>
              <a:ext cx="2894400" cy="2894400"/>
              <a:chOff x="7803893" y="2315652"/>
              <a:chExt cx="2894400" cy="2894400"/>
            </a:xfrm>
          </p:grpSpPr>
          <p:sp>
            <p:nvSpPr>
              <p:cNvPr id="109" name="Arc partiel 108"/>
              <p:cNvSpPr/>
              <p:nvPr/>
            </p:nvSpPr>
            <p:spPr bwMode="auto">
              <a:xfrm rot="11764830">
                <a:off x="7803893" y="2315652"/>
                <a:ext cx="2894400" cy="2894400"/>
              </a:xfrm>
              <a:prstGeom prst="pie">
                <a:avLst>
                  <a:gd name="adj1" fmla="val 14374009"/>
                  <a:gd name="adj2" fmla="val 16382958"/>
                </a:avLst>
              </a:prstGeom>
              <a:solidFill>
                <a:srgbClr val="FF5050"/>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110" name="Arc partiel 109"/>
              <p:cNvSpPr/>
              <p:nvPr/>
            </p:nvSpPr>
            <p:spPr bwMode="auto">
              <a:xfrm rot="11764830">
                <a:off x="8151893" y="2641476"/>
                <a:ext cx="2201964" cy="2201964"/>
              </a:xfrm>
              <a:prstGeom prst="pie">
                <a:avLst>
                  <a:gd name="adj1" fmla="val 14374009"/>
                  <a:gd name="adj2" fmla="val 16382958"/>
                </a:avLst>
              </a:prstGeom>
              <a:solidFill>
                <a:srgbClr val="76B6EA"/>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grpSp>
        <p:grpSp>
          <p:nvGrpSpPr>
            <p:cNvPr id="100" name="Groupe 99"/>
            <p:cNvGrpSpPr/>
            <p:nvPr/>
          </p:nvGrpSpPr>
          <p:grpSpPr bwMode="auto">
            <a:xfrm>
              <a:off x="58847" y="3348647"/>
              <a:ext cx="2894400" cy="2894400"/>
              <a:chOff x="6558181" y="2223524"/>
              <a:chExt cx="2894400" cy="2894400"/>
            </a:xfrm>
          </p:grpSpPr>
          <p:sp>
            <p:nvSpPr>
              <p:cNvPr id="107" name="Arc partiel 106"/>
              <p:cNvSpPr/>
              <p:nvPr/>
            </p:nvSpPr>
            <p:spPr bwMode="auto">
              <a:xfrm rot="13749898">
                <a:off x="6558181" y="2223524"/>
                <a:ext cx="2894400" cy="2894400"/>
              </a:xfrm>
              <a:prstGeom prst="pie">
                <a:avLst>
                  <a:gd name="adj1" fmla="val 14409233"/>
                  <a:gd name="adj2" fmla="val 16404921"/>
                </a:avLst>
              </a:prstGeom>
              <a:solidFill>
                <a:srgbClr val="FF5050"/>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108" name="Arc partiel 107"/>
              <p:cNvSpPr/>
              <p:nvPr/>
            </p:nvSpPr>
            <p:spPr bwMode="auto">
              <a:xfrm rot="13749898">
                <a:off x="7009361" y="2674704"/>
                <a:ext cx="1992041" cy="1992041"/>
              </a:xfrm>
              <a:prstGeom prst="pie">
                <a:avLst>
                  <a:gd name="adj1" fmla="val 14409233"/>
                  <a:gd name="adj2" fmla="val 16404921"/>
                </a:avLst>
              </a:prstGeom>
              <a:solidFill>
                <a:srgbClr val="76B6EA"/>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grpSp>
        <p:sp>
          <p:nvSpPr>
            <p:cNvPr id="101" name="Arc partiel 100"/>
            <p:cNvSpPr/>
            <p:nvPr/>
          </p:nvSpPr>
          <p:spPr bwMode="auto">
            <a:xfrm rot="15714195">
              <a:off x="58847" y="3348647"/>
              <a:ext cx="2894400" cy="2894400"/>
            </a:xfrm>
            <a:prstGeom prst="pie">
              <a:avLst>
                <a:gd name="adj1" fmla="val 14453640"/>
                <a:gd name="adj2" fmla="val 16329307"/>
              </a:avLst>
            </a:prstGeom>
            <a:solidFill>
              <a:srgbClr val="76B6EA"/>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102" name="Arc partiel 101"/>
            <p:cNvSpPr/>
            <p:nvPr/>
          </p:nvSpPr>
          <p:spPr bwMode="auto">
            <a:xfrm rot="17669285">
              <a:off x="58847" y="3348647"/>
              <a:ext cx="2894400" cy="2894400"/>
            </a:xfrm>
            <a:prstGeom prst="pie">
              <a:avLst>
                <a:gd name="adj1" fmla="val 14380495"/>
                <a:gd name="adj2" fmla="val 16404986"/>
              </a:avLst>
            </a:prstGeom>
            <a:solidFill>
              <a:schemeClr val="bg1">
                <a:lumMod val="85000"/>
              </a:schemeClr>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grpSp>
          <p:nvGrpSpPr>
            <p:cNvPr id="103" name="Groupe 102"/>
            <p:cNvGrpSpPr/>
            <p:nvPr/>
          </p:nvGrpSpPr>
          <p:grpSpPr bwMode="auto">
            <a:xfrm>
              <a:off x="58847" y="3348647"/>
              <a:ext cx="2894400" cy="2894400"/>
              <a:chOff x="5725076" y="4312010"/>
              <a:chExt cx="2894400" cy="2894400"/>
            </a:xfrm>
          </p:grpSpPr>
          <p:sp>
            <p:nvSpPr>
              <p:cNvPr id="105" name="Arc partiel 104"/>
              <p:cNvSpPr/>
              <p:nvPr/>
            </p:nvSpPr>
            <p:spPr bwMode="auto">
              <a:xfrm rot="19623628">
                <a:off x="5725076" y="4312010"/>
                <a:ext cx="2894400" cy="2894400"/>
              </a:xfrm>
              <a:prstGeom prst="pie">
                <a:avLst>
                  <a:gd name="adj1" fmla="val 14443258"/>
                  <a:gd name="adj2" fmla="val 16334573"/>
                </a:avLst>
              </a:prstGeom>
              <a:solidFill>
                <a:srgbClr val="FF5050"/>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sp>
            <p:nvSpPr>
              <p:cNvPr id="106" name="Arc partiel 105"/>
              <p:cNvSpPr/>
              <p:nvPr/>
            </p:nvSpPr>
            <p:spPr bwMode="auto">
              <a:xfrm rot="19623628">
                <a:off x="5831363" y="4418297"/>
                <a:ext cx="2681826" cy="2681826"/>
              </a:xfrm>
              <a:prstGeom prst="pie">
                <a:avLst>
                  <a:gd name="adj1" fmla="val 14443258"/>
                  <a:gd name="adj2" fmla="val 16334573"/>
                </a:avLst>
              </a:prstGeom>
              <a:solidFill>
                <a:srgbClr val="76B6EA"/>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grpSp>
        <p:sp>
          <p:nvSpPr>
            <p:cNvPr id="104" name="Arc partiel 103"/>
            <p:cNvSpPr/>
            <p:nvPr/>
          </p:nvSpPr>
          <p:spPr bwMode="auto">
            <a:xfrm>
              <a:off x="58847" y="3348647"/>
              <a:ext cx="2894400" cy="2894400"/>
            </a:xfrm>
            <a:prstGeom prst="pie">
              <a:avLst>
                <a:gd name="adj1" fmla="val 14359187"/>
                <a:gd name="adj2" fmla="val 16414415"/>
              </a:avLst>
            </a:prstGeom>
            <a:solidFill>
              <a:srgbClr val="76B6EA"/>
            </a:solidFill>
            <a:ln>
              <a:solidFill>
                <a:srgbClr val="2E7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defRPr/>
              </a:pPr>
              <a:endParaRPr lang="fr-CH" sz="1100">
                <a:solidFill>
                  <a:schemeClr val="tx1"/>
                </a:solidFill>
              </a:endParaRPr>
            </a:p>
          </p:txBody>
        </p:sp>
      </p:grpSp>
      <p:sp>
        <p:nvSpPr>
          <p:cNvPr id="14" name="Ellipse 13"/>
          <p:cNvSpPr/>
          <p:nvPr/>
        </p:nvSpPr>
        <p:spPr bwMode="auto">
          <a:xfrm>
            <a:off x="6990357" y="1855736"/>
            <a:ext cx="3060000" cy="3060000"/>
          </a:xfrm>
          <a:prstGeom prst="ellipse">
            <a:avLst/>
          </a:prstGeom>
          <a:noFill/>
          <a:ln w="190500">
            <a:solidFill>
              <a:srgbClr val="C798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5" name="ZoneTexte 14"/>
          <p:cNvSpPr txBox="1"/>
          <p:nvPr/>
        </p:nvSpPr>
        <p:spPr bwMode="auto">
          <a:xfrm rot="20700000">
            <a:off x="6980024" y="1883764"/>
            <a:ext cx="3060000" cy="3060000"/>
          </a:xfrm>
          <a:prstGeom prst="rect">
            <a:avLst/>
          </a:prstGeom>
          <a:noFill/>
        </p:spPr>
        <p:txBody>
          <a:bodyPr wrap="square" rtlCol="0">
            <a:prstTxWarp prst="textArchUp">
              <a:avLst>
                <a:gd name="adj" fmla="val 14473292"/>
              </a:avLst>
            </a:prstTxWarp>
            <a:spAutoFit/>
          </a:bodyPr>
          <a:lstStyle/>
          <a:p>
            <a:pPr>
              <a:defRPr/>
            </a:pPr>
            <a:r>
              <a:rPr lang="fr-FR" sz="1200" b="1">
                <a:solidFill>
                  <a:schemeClr val="bg1"/>
                </a:solidFill>
              </a:rPr>
              <a:t>FONDEMENT SOCIAL</a:t>
            </a:r>
            <a:endParaRPr/>
          </a:p>
        </p:txBody>
      </p:sp>
      <p:grpSp>
        <p:nvGrpSpPr>
          <p:cNvPr id="74" name="Groupe 73"/>
          <p:cNvGrpSpPr/>
          <p:nvPr/>
        </p:nvGrpSpPr>
        <p:grpSpPr bwMode="auto">
          <a:xfrm>
            <a:off x="6326546" y="1190204"/>
            <a:ext cx="4370400" cy="4370400"/>
            <a:chOff x="6324824" y="1166238"/>
            <a:chExt cx="4370400" cy="4370400"/>
          </a:xfrm>
        </p:grpSpPr>
        <p:grpSp>
          <p:nvGrpSpPr>
            <p:cNvPr id="75" name="Groupe 74"/>
            <p:cNvGrpSpPr/>
            <p:nvPr/>
          </p:nvGrpSpPr>
          <p:grpSpPr bwMode="auto">
            <a:xfrm>
              <a:off x="6324824" y="1166238"/>
              <a:ext cx="4370400" cy="4370400"/>
              <a:chOff x="6344880" y="1014998"/>
              <a:chExt cx="4370400" cy="4370400"/>
            </a:xfrm>
          </p:grpSpPr>
          <p:sp>
            <p:nvSpPr>
              <p:cNvPr id="77" name="Cercle : creux 76"/>
              <p:cNvSpPr/>
              <p:nvPr/>
            </p:nvSpPr>
            <p:spPr bwMode="auto">
              <a:xfrm>
                <a:off x="6344880" y="1014998"/>
                <a:ext cx="4370400" cy="4370400"/>
              </a:xfrm>
              <a:prstGeom prst="donut">
                <a:avLst>
                  <a:gd name="adj" fmla="val 17192"/>
                </a:avLst>
              </a:prstGeom>
              <a:solidFill>
                <a:srgbClr val="92D050"/>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solidFill>
                    <a:schemeClr val="tx1"/>
                  </a:solidFill>
                </a:endParaRPr>
              </a:p>
            </p:txBody>
          </p:sp>
          <p:sp>
            <p:nvSpPr>
              <p:cNvPr id="78" name="ZoneTexte 77"/>
              <p:cNvSpPr txBox="1"/>
              <p:nvPr/>
            </p:nvSpPr>
            <p:spPr bwMode="auto">
              <a:xfrm rot="18596875">
                <a:off x="6784080" y="1454198"/>
                <a:ext cx="3492000" cy="3492000"/>
              </a:xfrm>
              <a:prstGeom prst="rect">
                <a:avLst/>
              </a:prstGeom>
              <a:noFill/>
            </p:spPr>
            <p:txBody>
              <a:bodyPr wrap="square" rtlCol="0">
                <a:prstTxWarp prst="textArchDown">
                  <a:avLst>
                    <a:gd name="adj" fmla="val 0"/>
                  </a:avLst>
                </a:prstTxWarp>
                <a:spAutoFit/>
              </a:bodyPr>
              <a:lstStyle/>
              <a:p>
                <a:pPr>
                  <a:defRPr/>
                </a:pPr>
                <a:r>
                  <a:rPr lang="fr-FR" sz="1200" b="1">
                    <a:solidFill>
                      <a:schemeClr val="bg1"/>
                    </a:solidFill>
                  </a:rPr>
                  <a:t>ESPACE SÛR ET JUSTE POUR L’HUMANITÉ ET LE RESTE DU VIVANT</a:t>
                </a:r>
                <a:endParaRPr/>
              </a:p>
            </p:txBody>
          </p:sp>
          <p:sp>
            <p:nvSpPr>
              <p:cNvPr id="79" name="Ellipse 78"/>
              <p:cNvSpPr/>
              <p:nvPr/>
            </p:nvSpPr>
            <p:spPr bwMode="auto">
              <a:xfrm>
                <a:off x="6344880" y="1014998"/>
                <a:ext cx="4370400" cy="43704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grpSp>
        <p:sp>
          <p:nvSpPr>
            <p:cNvPr id="76" name="Ellipse 75"/>
            <p:cNvSpPr/>
            <p:nvPr/>
          </p:nvSpPr>
          <p:spPr bwMode="auto">
            <a:xfrm>
              <a:off x="7070351" y="1911765"/>
              <a:ext cx="2909513" cy="2909513"/>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grpSp>
      <p:grpSp>
        <p:nvGrpSpPr>
          <p:cNvPr id="119" name="Groupe 118"/>
          <p:cNvGrpSpPr/>
          <p:nvPr/>
        </p:nvGrpSpPr>
        <p:grpSpPr bwMode="auto">
          <a:xfrm>
            <a:off x="7160024" y="2040902"/>
            <a:ext cx="2700000" cy="2700000"/>
            <a:chOff x="7160024" y="2040902"/>
            <a:chExt cx="2700000" cy="2700000"/>
          </a:xfrm>
        </p:grpSpPr>
        <p:sp>
          <p:nvSpPr>
            <p:cNvPr id="120" name="ZoneTexte 119"/>
            <p:cNvSpPr txBox="1"/>
            <p:nvPr/>
          </p:nvSpPr>
          <p:spPr bwMode="auto">
            <a:xfrm rot="1291339">
              <a:off x="7160024" y="2040902"/>
              <a:ext cx="2700000" cy="2700000"/>
            </a:xfrm>
            <a:prstGeom prst="rect">
              <a:avLst/>
            </a:prstGeom>
            <a:noFill/>
          </p:spPr>
          <p:txBody>
            <a:bodyPr wrap="square" rtlCol="0">
              <a:prstTxWarp prst="textArchUp">
                <a:avLst>
                  <a:gd name="adj" fmla="val 10809283"/>
                </a:avLst>
              </a:prstTxWarp>
              <a:spAutoFit/>
            </a:bodyPr>
            <a:lstStyle/>
            <a:p>
              <a:pPr algn="ctr">
                <a:defRPr/>
              </a:pPr>
              <a:r>
                <a:rPr lang="fr-FR" sz="1050" b="1"/>
                <a:t>Hygiène</a:t>
              </a:r>
              <a:endParaRPr/>
            </a:p>
          </p:txBody>
        </p:sp>
        <p:sp>
          <p:nvSpPr>
            <p:cNvPr id="121" name="ZoneTexte 120"/>
            <p:cNvSpPr txBox="1"/>
            <p:nvPr/>
          </p:nvSpPr>
          <p:spPr bwMode="auto">
            <a:xfrm rot="3117757">
              <a:off x="7160024" y="2040902"/>
              <a:ext cx="2700000" cy="2700000"/>
            </a:xfrm>
            <a:prstGeom prst="rect">
              <a:avLst/>
            </a:prstGeom>
            <a:noFill/>
          </p:spPr>
          <p:txBody>
            <a:bodyPr wrap="square" rtlCol="0">
              <a:prstTxWarp prst="textArchUp">
                <a:avLst>
                  <a:gd name="adj" fmla="val 10809283"/>
                </a:avLst>
              </a:prstTxWarp>
              <a:spAutoFit/>
            </a:bodyPr>
            <a:lstStyle/>
            <a:p>
              <a:pPr algn="ctr">
                <a:defRPr/>
              </a:pPr>
              <a:r>
                <a:rPr lang="fr-FR" sz="1050" b="1"/>
                <a:t>Revenu</a:t>
              </a:r>
              <a:endParaRPr/>
            </a:p>
          </p:txBody>
        </p:sp>
        <p:sp>
          <p:nvSpPr>
            <p:cNvPr id="122" name="ZoneTexte 121"/>
            <p:cNvSpPr txBox="1"/>
            <p:nvPr/>
          </p:nvSpPr>
          <p:spPr bwMode="auto">
            <a:xfrm rot="5088270">
              <a:off x="7160024" y="2040902"/>
              <a:ext cx="2700000" cy="2700000"/>
            </a:xfrm>
            <a:prstGeom prst="rect">
              <a:avLst/>
            </a:prstGeom>
            <a:noFill/>
          </p:spPr>
          <p:txBody>
            <a:bodyPr wrap="square" rtlCol="0">
              <a:prstTxWarp prst="textArchUp">
                <a:avLst>
                  <a:gd name="adj" fmla="val 10809283"/>
                </a:avLst>
              </a:prstTxWarp>
              <a:spAutoFit/>
            </a:bodyPr>
            <a:lstStyle/>
            <a:p>
              <a:pPr algn="ctr">
                <a:defRPr/>
              </a:pPr>
              <a:r>
                <a:rPr lang="fr-FR" sz="1050" b="1"/>
                <a:t>Énergie</a:t>
              </a:r>
              <a:endParaRPr/>
            </a:p>
          </p:txBody>
        </p:sp>
        <p:sp>
          <p:nvSpPr>
            <p:cNvPr id="123" name="ZoneTexte 122"/>
            <p:cNvSpPr txBox="1"/>
            <p:nvPr/>
          </p:nvSpPr>
          <p:spPr bwMode="auto">
            <a:xfrm rot="19745109">
              <a:off x="7340024" y="2220902"/>
              <a:ext cx="2340000" cy="2340000"/>
            </a:xfrm>
            <a:prstGeom prst="rect">
              <a:avLst/>
            </a:prstGeom>
            <a:noFill/>
          </p:spPr>
          <p:txBody>
            <a:bodyPr wrap="square" rtlCol="0">
              <a:prstTxWarp prst="textArchDown">
                <a:avLst>
                  <a:gd name="adj" fmla="val 0"/>
                </a:avLst>
              </a:prstTxWarp>
              <a:spAutoFit/>
            </a:bodyPr>
            <a:lstStyle/>
            <a:p>
              <a:pPr algn="ctr">
                <a:defRPr/>
              </a:pPr>
              <a:r>
                <a:rPr lang="fr-FR" sz="1050" b="1"/>
                <a:t>Aide</a:t>
              </a:r>
              <a:endParaRPr/>
            </a:p>
            <a:p>
              <a:pPr algn="ctr">
                <a:defRPr/>
              </a:pPr>
              <a:r>
                <a:rPr lang="fr-FR" sz="1050" b="1"/>
                <a:t> sociale</a:t>
              </a:r>
              <a:endParaRPr/>
            </a:p>
          </p:txBody>
        </p:sp>
        <p:sp>
          <p:nvSpPr>
            <p:cNvPr id="124" name="ZoneTexte 123"/>
            <p:cNvSpPr txBox="1"/>
            <p:nvPr/>
          </p:nvSpPr>
          <p:spPr bwMode="auto">
            <a:xfrm rot="17736443">
              <a:off x="7160024" y="2040902"/>
              <a:ext cx="2700000" cy="2700000"/>
            </a:xfrm>
            <a:prstGeom prst="rect">
              <a:avLst/>
            </a:prstGeom>
            <a:noFill/>
          </p:spPr>
          <p:txBody>
            <a:bodyPr wrap="square" rtlCol="0">
              <a:prstTxWarp prst="textArchDown">
                <a:avLst>
                  <a:gd name="adj" fmla="val 0"/>
                </a:avLst>
              </a:prstTxWarp>
              <a:spAutoFit/>
            </a:bodyPr>
            <a:lstStyle/>
            <a:p>
              <a:pPr algn="ctr">
                <a:defRPr/>
              </a:pPr>
              <a:r>
                <a:rPr lang="fr-FR" sz="1050" b="1"/>
                <a:t>Éducation</a:t>
              </a:r>
              <a:endParaRPr/>
            </a:p>
          </p:txBody>
        </p:sp>
        <p:sp>
          <p:nvSpPr>
            <p:cNvPr id="125" name="ZoneTexte 124"/>
            <p:cNvSpPr txBox="1"/>
            <p:nvPr/>
          </p:nvSpPr>
          <p:spPr bwMode="auto">
            <a:xfrm rot="2067736">
              <a:off x="7160024" y="2040902"/>
              <a:ext cx="2700000" cy="2700000"/>
            </a:xfrm>
            <a:prstGeom prst="rect">
              <a:avLst/>
            </a:prstGeom>
            <a:noFill/>
          </p:spPr>
          <p:txBody>
            <a:bodyPr wrap="square" rtlCol="0">
              <a:prstTxWarp prst="textArchDown">
                <a:avLst>
                  <a:gd name="adj" fmla="val 0"/>
                </a:avLst>
              </a:prstTxWarp>
              <a:spAutoFit/>
            </a:bodyPr>
            <a:lstStyle/>
            <a:p>
              <a:pPr algn="ctr">
                <a:defRPr/>
              </a:pPr>
              <a:r>
                <a:rPr lang="fr-FR" sz="1050" b="1"/>
                <a:t>Égalité</a:t>
              </a:r>
              <a:endParaRPr/>
            </a:p>
          </p:txBody>
        </p:sp>
        <p:sp>
          <p:nvSpPr>
            <p:cNvPr id="126" name="ZoneTexte 125"/>
            <p:cNvSpPr txBox="1"/>
            <p:nvPr/>
          </p:nvSpPr>
          <p:spPr bwMode="auto">
            <a:xfrm rot="120000">
              <a:off x="7160024" y="2040902"/>
              <a:ext cx="2700000" cy="2700000"/>
            </a:xfrm>
            <a:prstGeom prst="rect">
              <a:avLst/>
            </a:prstGeom>
            <a:noFill/>
          </p:spPr>
          <p:txBody>
            <a:bodyPr wrap="square" rtlCol="0">
              <a:prstTxWarp prst="textArchDown">
                <a:avLst>
                  <a:gd name="adj" fmla="val 0"/>
                </a:avLst>
              </a:prstTxWarp>
              <a:spAutoFit/>
            </a:bodyPr>
            <a:lstStyle/>
            <a:p>
              <a:pPr algn="ctr">
                <a:defRPr/>
              </a:pPr>
              <a:r>
                <a:rPr lang="fr-FR" sz="1050" b="1"/>
                <a:t>Démocratie</a:t>
              </a:r>
              <a:endParaRPr/>
            </a:p>
          </p:txBody>
        </p:sp>
        <p:sp>
          <p:nvSpPr>
            <p:cNvPr id="127" name="ZoneTexte 126"/>
            <p:cNvSpPr txBox="1"/>
            <p:nvPr/>
          </p:nvSpPr>
          <p:spPr bwMode="auto">
            <a:xfrm rot="4073232">
              <a:off x="7160024" y="2040902"/>
              <a:ext cx="2700000" cy="2700000"/>
            </a:xfrm>
            <a:prstGeom prst="rect">
              <a:avLst/>
            </a:prstGeom>
            <a:noFill/>
          </p:spPr>
          <p:txBody>
            <a:bodyPr wrap="square" rtlCol="0">
              <a:prstTxWarp prst="textArchDown">
                <a:avLst>
                  <a:gd name="adj" fmla="val 0"/>
                </a:avLst>
              </a:prstTxWarp>
              <a:spAutoFit/>
            </a:bodyPr>
            <a:lstStyle/>
            <a:p>
              <a:pPr algn="ctr">
                <a:defRPr/>
              </a:pPr>
              <a:r>
                <a:rPr lang="fr-FR" sz="1050" b="1"/>
                <a:t>Emploi</a:t>
              </a:r>
              <a:endParaRPr/>
            </a:p>
          </p:txBody>
        </p:sp>
        <p:sp>
          <p:nvSpPr>
            <p:cNvPr id="128" name="ZoneTexte 127"/>
            <p:cNvSpPr txBox="1"/>
            <p:nvPr/>
          </p:nvSpPr>
          <p:spPr bwMode="auto">
            <a:xfrm rot="16872179">
              <a:off x="7340024" y="2220902"/>
              <a:ext cx="2340000" cy="2340000"/>
            </a:xfrm>
            <a:prstGeom prst="rect">
              <a:avLst/>
            </a:prstGeom>
            <a:noFill/>
          </p:spPr>
          <p:txBody>
            <a:bodyPr wrap="square" rtlCol="0">
              <a:prstTxWarp prst="textArchUp">
                <a:avLst>
                  <a:gd name="adj" fmla="val 10800000"/>
                </a:avLst>
              </a:prstTxWarp>
              <a:spAutoFit/>
            </a:bodyPr>
            <a:lstStyle/>
            <a:p>
              <a:pPr algn="ctr">
                <a:defRPr/>
              </a:pPr>
              <a:r>
                <a:rPr lang="fr-FR" sz="1050" b="1"/>
                <a:t>Satisfaction </a:t>
              </a:r>
              <a:endParaRPr/>
            </a:p>
            <a:p>
              <a:pPr algn="ctr">
                <a:defRPr/>
              </a:pPr>
              <a:r>
                <a:rPr lang="fr-FR" sz="1050" b="1"/>
                <a:t>de vie</a:t>
              </a:r>
              <a:endParaRPr/>
            </a:p>
          </p:txBody>
        </p:sp>
        <p:sp>
          <p:nvSpPr>
            <p:cNvPr id="130" name="ZoneTexte 129"/>
            <p:cNvSpPr txBox="1"/>
            <p:nvPr/>
          </p:nvSpPr>
          <p:spPr bwMode="auto">
            <a:xfrm rot="20806432">
              <a:off x="7160024" y="2040902"/>
              <a:ext cx="2700000" cy="2700000"/>
            </a:xfrm>
            <a:prstGeom prst="rect">
              <a:avLst/>
            </a:prstGeom>
            <a:noFill/>
          </p:spPr>
          <p:txBody>
            <a:bodyPr wrap="square" rtlCol="0">
              <a:prstTxWarp prst="textArchUp">
                <a:avLst>
                  <a:gd name="adj" fmla="val 10800000"/>
                </a:avLst>
              </a:prstTxWarp>
              <a:spAutoFit/>
            </a:bodyPr>
            <a:lstStyle/>
            <a:p>
              <a:pPr algn="ctr">
                <a:defRPr/>
              </a:pPr>
              <a:r>
                <a:rPr lang="fr-FR" sz="1050" b="1"/>
                <a:t>Nourriture</a:t>
              </a:r>
              <a:endParaRPr/>
            </a:p>
          </p:txBody>
        </p:sp>
        <p:sp>
          <p:nvSpPr>
            <p:cNvPr id="129" name="ZoneTexte 128"/>
            <p:cNvSpPr txBox="1"/>
            <p:nvPr/>
          </p:nvSpPr>
          <p:spPr bwMode="auto">
            <a:xfrm rot="18888717">
              <a:off x="7340024" y="2220902"/>
              <a:ext cx="2340000" cy="2340000"/>
            </a:xfrm>
            <a:prstGeom prst="rect">
              <a:avLst/>
            </a:prstGeom>
            <a:noFill/>
          </p:spPr>
          <p:txBody>
            <a:bodyPr wrap="square" rtlCol="0">
              <a:prstTxWarp prst="textArchUp">
                <a:avLst>
                  <a:gd name="adj" fmla="val 10800000"/>
                </a:avLst>
              </a:prstTxWarp>
              <a:spAutoFit/>
            </a:bodyPr>
            <a:lstStyle/>
            <a:p>
              <a:pPr algn="ctr">
                <a:defRPr/>
              </a:pPr>
              <a:r>
                <a:rPr lang="fr-CH" sz="1050" b="1"/>
                <a:t>Santé et </a:t>
              </a:r>
              <a:endParaRPr/>
            </a:p>
            <a:p>
              <a:pPr algn="ctr">
                <a:defRPr/>
              </a:pPr>
              <a:r>
                <a:rPr lang="fr-CH" sz="1050" b="1"/>
                <a:t>bien-être</a:t>
              </a:r>
              <a:endParaRPr lang="fr-CH" sz="1050"/>
            </a:p>
          </p:txBody>
        </p:sp>
      </p:grpSp>
      <p:sp>
        <p:nvSpPr>
          <p:cNvPr id="89" name="Espace réservé du texte 3"/>
          <p:cNvSpPr>
            <a:spLocks noGrp="1"/>
          </p:cNvSpPr>
          <p:nvPr>
            <p:ph type="body" sz="half" idx="2"/>
          </p:nvPr>
        </p:nvSpPr>
        <p:spPr bwMode="auto">
          <a:xfrm>
            <a:off x="879837" y="2740780"/>
            <a:ext cx="4177944" cy="3820169"/>
          </a:xfrm>
        </p:spPr>
        <p:txBody>
          <a:bodyPr vert="horz" lIns="91440" tIns="45720" rIns="91440" bIns="45720" rtlCol="0" anchor="t">
            <a:noAutofit/>
          </a:bodyPr>
          <a:lstStyle/>
          <a:p>
            <a:pPr marL="285750" indent="-285750">
              <a:buFont typeface="Arial"/>
              <a:buChar char="•"/>
              <a:defRPr/>
            </a:pPr>
            <a:r>
              <a:rPr lang="fr-FR" sz="1500" b="1"/>
              <a:t>6</a:t>
            </a:r>
            <a:r>
              <a:rPr lang="fr-FR" sz="1500"/>
              <a:t> des 9 </a:t>
            </a:r>
            <a:r>
              <a:rPr lang="fr-FR" sz="1500" b="1"/>
              <a:t>limites planétaires </a:t>
            </a:r>
            <a:r>
              <a:rPr lang="fr-FR" sz="1500"/>
              <a:t>ont </a:t>
            </a:r>
            <a:r>
              <a:rPr lang="fr-FR" sz="1500" b="1">
                <a:solidFill>
                  <a:srgbClr val="FF5050"/>
                </a:solidFill>
              </a:rPr>
              <a:t>dépassé</a:t>
            </a:r>
            <a:r>
              <a:rPr lang="fr-FR" sz="1500"/>
              <a:t> le </a:t>
            </a:r>
            <a:r>
              <a:rPr lang="fr-FR" sz="1500" b="1">
                <a:solidFill>
                  <a:srgbClr val="00B050"/>
                </a:solidFill>
              </a:rPr>
              <a:t>plafond écologique </a:t>
            </a:r>
            <a:r>
              <a:rPr lang="fr-FR" sz="1050">
                <a:ea typeface="Calibri"/>
                <a:cs typeface="Calibri"/>
              </a:rPr>
              <a:t>(Richardson et al., 2023, Persson et al. 2022, Wang- </a:t>
            </a:r>
            <a:r>
              <a:rPr lang="fr-FR" sz="1050">
                <a:ea typeface="Calibri"/>
                <a:cs typeface="Calibri"/>
              </a:rPr>
              <a:t>Erlandsson</a:t>
            </a:r>
            <a:r>
              <a:rPr lang="fr-FR" sz="1050">
                <a:ea typeface="Calibri"/>
                <a:cs typeface="Calibri"/>
              </a:rPr>
              <a:t> et al. 2022)</a:t>
            </a:r>
            <a:endParaRPr lang="fr-FR" sz="1200">
              <a:ea typeface="Calibri"/>
              <a:cs typeface="Calibri"/>
            </a:endParaRPr>
          </a:p>
          <a:p>
            <a:pPr marL="285750" indent="-285750">
              <a:buFont typeface="Arial"/>
              <a:buChar char="•"/>
              <a:defRPr/>
            </a:pPr>
            <a:r>
              <a:rPr lang="fr-FR" sz="1500" b="1"/>
              <a:t>7 </a:t>
            </a:r>
            <a:r>
              <a:rPr lang="fr-FR" sz="1500"/>
              <a:t>des 11 </a:t>
            </a:r>
            <a:r>
              <a:rPr lang="fr-FR" sz="1500" b="1"/>
              <a:t>besoins essentiels </a:t>
            </a:r>
            <a:r>
              <a:rPr lang="fr-FR" sz="1500"/>
              <a:t>sont </a:t>
            </a:r>
            <a:r>
              <a:rPr lang="fr-FR" sz="1500" b="1">
                <a:solidFill>
                  <a:srgbClr val="FF5050"/>
                </a:solidFill>
              </a:rPr>
              <a:t>en-deçà </a:t>
            </a:r>
            <a:r>
              <a:rPr lang="fr-FR" sz="1500"/>
              <a:t>du </a:t>
            </a:r>
            <a:r>
              <a:rPr lang="fr-FR" sz="1500" b="1">
                <a:solidFill>
                  <a:srgbClr val="0070C0"/>
                </a:solidFill>
              </a:rPr>
              <a:t>plancher social </a:t>
            </a:r>
            <a:r>
              <a:rPr lang="fr-FR" sz="1050">
                <a:ea typeface="Calibri"/>
                <a:cs typeface="Calibri"/>
              </a:rPr>
              <a:t>(O'Neill et al. 2018)</a:t>
            </a:r>
            <a:endParaRPr/>
          </a:p>
          <a:p>
            <a:pPr marL="285750" indent="-285750">
              <a:buFont typeface="Arial"/>
              <a:buChar char="•"/>
              <a:defRPr/>
            </a:pPr>
            <a:endParaRPr lang="fr-FR" sz="1200">
              <a:ea typeface="Calibri"/>
              <a:cs typeface="Calibri"/>
            </a:endParaRPr>
          </a:p>
          <a:p>
            <a:pPr>
              <a:defRPr/>
            </a:pPr>
            <a:endParaRPr lang="fr-FR" sz="1500" b="1">
              <a:solidFill>
                <a:srgbClr val="0070C0"/>
              </a:solidFill>
            </a:endParaRPr>
          </a:p>
          <a:p>
            <a:pPr marL="285750" indent="-285750">
              <a:buChar char="•"/>
              <a:defRPr/>
            </a:pPr>
            <a:endParaRPr lang="fr-FR" sz="1500">
              <a:solidFill>
                <a:srgbClr val="000000"/>
              </a:solidFill>
            </a:endParaRPr>
          </a:p>
          <a:p>
            <a:pPr marL="285750" indent="-285750">
              <a:buFont typeface="Arial"/>
              <a:buChar char="•"/>
              <a:defRPr/>
            </a:pPr>
            <a:endParaRPr lang="fr-FR" sz="1500"/>
          </a:p>
        </p:txBody>
      </p:sp>
      <p:pic>
        <p:nvPicPr>
          <p:cNvPr id="3" name="Image 2" descr="Une image contenant Police, Graphique, texte, capture d’écran&#10;&#10;Description générée automatiquement"/>
          <p:cNvPicPr>
            <a:picLocks noChangeAspect="1"/>
          </p:cNvPicPr>
          <p:nvPr/>
        </p:nvPicPr>
        <p:blipFill>
          <a:blip r:embed="rId3"/>
          <a:stretch/>
        </p:blipFill>
        <p:spPr bwMode="auto">
          <a:xfrm>
            <a:off x="10478452" y="142740"/>
            <a:ext cx="1625600" cy="8001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 name="Picture 3"/>
          <p:cNvPicPr>
            <a:picLocks noChangeAspect="1"/>
          </p:cNvPicPr>
          <p:nvPr/>
        </p:nvPicPr>
        <p:blipFill>
          <a:blip r:embed="rId3"/>
          <a:stretch/>
        </p:blipFill>
        <p:spPr bwMode="auto">
          <a:xfrm>
            <a:off x="680317" y="1044346"/>
            <a:ext cx="5415683" cy="5244662"/>
          </a:xfrm>
          <a:prstGeom prst="rect">
            <a:avLst/>
          </a:prstGeom>
        </p:spPr>
      </p:pic>
      <p:sp>
        <p:nvSpPr>
          <p:cNvPr id="15" name="Espace réservé du texte 2"/>
          <p:cNvSpPr txBox="1"/>
          <p:nvPr/>
        </p:nvSpPr>
        <p:spPr bwMode="auto">
          <a:xfrm>
            <a:off x="1763317" y="6368509"/>
            <a:ext cx="4089098" cy="395853"/>
          </a:xfrm>
          <a:prstGeom prst="rect">
            <a:avLst/>
          </a:prstGeom>
        </p:spPr>
        <p:txBody>
          <a:bodyPr vert="horz" lIns="91440" tIns="45720" rIns="91440" bIns="45720" rtlCol="0" anchor="ctr">
            <a:normAutofit/>
          </a:bodyPr>
          <a:lstStyle>
            <a:lvl1pPr marL="228600" indent="-228600" algn="l" defTabSz="914400">
              <a:lnSpc>
                <a:spcPct val="100000"/>
              </a:lnSpc>
              <a:spcBef>
                <a:spcPts val="1000"/>
              </a:spcBef>
              <a:buFont typeface="Arial"/>
              <a:buChar char="•"/>
              <a:defRPr sz="3200">
                <a:solidFill>
                  <a:schemeClr val="tx1"/>
                </a:solidFill>
                <a:latin typeface="+mn-lt"/>
                <a:ea typeface="+mn-ea"/>
                <a:cs typeface="+mn-cs"/>
              </a:defRPr>
            </a:lvl1pPr>
            <a:lvl2pPr marL="685800" indent="-228600" algn="l" defTabSz="914400">
              <a:lnSpc>
                <a:spcPct val="100000"/>
              </a:lnSpc>
              <a:spcBef>
                <a:spcPts val="500"/>
              </a:spcBef>
              <a:buFont typeface="Arial"/>
              <a:buChar char="•"/>
              <a:defRPr sz="2800">
                <a:solidFill>
                  <a:schemeClr val="tx1"/>
                </a:solidFill>
                <a:latin typeface="+mn-lt"/>
                <a:ea typeface="+mn-ea"/>
                <a:cs typeface="+mn-cs"/>
              </a:defRPr>
            </a:lvl2pPr>
            <a:lvl3pPr marL="1143000" indent="-228600" algn="l" defTabSz="914400">
              <a:lnSpc>
                <a:spcPct val="100000"/>
              </a:lnSpc>
              <a:spcBef>
                <a:spcPts val="500"/>
              </a:spcBef>
              <a:buFont typeface="Arial"/>
              <a:buChar char="•"/>
              <a:defRPr sz="2400">
                <a:solidFill>
                  <a:schemeClr val="tx1"/>
                </a:solidFill>
                <a:latin typeface="+mn-lt"/>
                <a:ea typeface="+mn-ea"/>
                <a:cs typeface="+mn-cs"/>
              </a:defRPr>
            </a:lvl3pPr>
            <a:lvl4pPr marL="1600200" indent="-228600" algn="l" defTabSz="914400">
              <a:lnSpc>
                <a:spcPct val="100000"/>
              </a:lnSpc>
              <a:spcBef>
                <a:spcPts val="500"/>
              </a:spcBef>
              <a:buFont typeface="Arial"/>
              <a:buChar char="•"/>
              <a:defRPr sz="2000">
                <a:solidFill>
                  <a:schemeClr val="tx1"/>
                </a:solidFill>
                <a:latin typeface="+mn-lt"/>
                <a:ea typeface="+mn-ea"/>
                <a:cs typeface="+mn-cs"/>
              </a:defRPr>
            </a:lvl4pPr>
            <a:lvl5pPr marL="2057400" indent="-228600" algn="l" defTabSz="914400">
              <a:lnSpc>
                <a:spcPct val="100000"/>
              </a:lnSpc>
              <a:spcBef>
                <a:spcPts val="500"/>
              </a:spcBef>
              <a:buFont typeface="Arial"/>
              <a:buChar char="•"/>
              <a:defRPr sz="2000">
                <a:solidFill>
                  <a:schemeClr val="tx1"/>
                </a:solidFill>
                <a:latin typeface="+mn-lt"/>
                <a:ea typeface="+mn-ea"/>
                <a:cs typeface="+mn-cs"/>
              </a:defRPr>
            </a:lvl5pPr>
            <a:lvl6pPr marL="2514600" indent="-228600" algn="l" defTabSz="914400">
              <a:lnSpc>
                <a:spcPct val="90000"/>
              </a:lnSpc>
              <a:spcBef>
                <a:spcPts val="500"/>
              </a:spcBef>
              <a:buFont typeface="Arial"/>
              <a:buChar char="•"/>
              <a:defRPr sz="2000">
                <a:solidFill>
                  <a:schemeClr val="tx1"/>
                </a:solidFill>
                <a:latin typeface="+mn-lt"/>
                <a:ea typeface="+mn-ea"/>
                <a:cs typeface="+mn-cs"/>
              </a:defRPr>
            </a:lvl6pPr>
            <a:lvl7pPr marL="2971800" indent="-228600" algn="l" defTabSz="914400">
              <a:lnSpc>
                <a:spcPct val="90000"/>
              </a:lnSpc>
              <a:spcBef>
                <a:spcPts val="500"/>
              </a:spcBef>
              <a:buFont typeface="Arial"/>
              <a:buChar char="•"/>
              <a:defRPr sz="2000">
                <a:solidFill>
                  <a:schemeClr val="tx1"/>
                </a:solidFill>
                <a:latin typeface="+mn-lt"/>
                <a:ea typeface="+mn-ea"/>
                <a:cs typeface="+mn-cs"/>
              </a:defRPr>
            </a:lvl7pPr>
            <a:lvl8pPr marL="3429000" indent="-228600" algn="l" defTabSz="914400">
              <a:lnSpc>
                <a:spcPct val="90000"/>
              </a:lnSpc>
              <a:spcBef>
                <a:spcPts val="500"/>
              </a:spcBef>
              <a:buFont typeface="Arial"/>
              <a:buChar char="•"/>
              <a:defRPr sz="2000">
                <a:solidFill>
                  <a:schemeClr val="tx1"/>
                </a:solidFill>
                <a:latin typeface="+mn-lt"/>
                <a:ea typeface="+mn-ea"/>
                <a:cs typeface="+mn-cs"/>
              </a:defRPr>
            </a:lvl8pPr>
            <a:lvl9pPr marL="3886200" indent="-228600" algn="l" defTabSz="914400">
              <a:lnSpc>
                <a:spcPct val="90000"/>
              </a:lnSpc>
              <a:spcBef>
                <a:spcPts val="500"/>
              </a:spcBef>
              <a:buFont typeface="Arial"/>
              <a:buChar char="•"/>
              <a:defRPr sz="2000">
                <a:solidFill>
                  <a:schemeClr val="tx1"/>
                </a:solidFill>
                <a:latin typeface="+mn-lt"/>
                <a:ea typeface="+mn-ea"/>
                <a:cs typeface="+mn-cs"/>
              </a:defRPr>
            </a:lvl9pPr>
          </a:lstStyle>
          <a:p>
            <a:pPr marL="0" indent="0" algn="ctr">
              <a:buNone/>
              <a:defRPr/>
            </a:pPr>
            <a:r>
              <a:rPr lang="fr-FR" sz="1800" b="1"/>
              <a:t>Etat du Donut en Suisse, 2015</a:t>
            </a:r>
            <a:endParaRPr/>
          </a:p>
        </p:txBody>
      </p:sp>
      <p:sp>
        <p:nvSpPr>
          <p:cNvPr id="25" name="Espace réservé du texte 2"/>
          <p:cNvSpPr txBox="1"/>
          <p:nvPr/>
        </p:nvSpPr>
        <p:spPr bwMode="auto">
          <a:xfrm>
            <a:off x="7330938" y="5774821"/>
            <a:ext cx="3392665" cy="395853"/>
          </a:xfrm>
          <a:prstGeom prst="rect">
            <a:avLst/>
          </a:prstGeom>
        </p:spPr>
        <p:txBody>
          <a:bodyPr vert="horz" lIns="91440" tIns="45720" rIns="91440" bIns="45720" rtlCol="0" anchor="b">
            <a:normAutofit/>
          </a:bodyPr>
          <a:lstStyle>
            <a:lvl1pPr marL="0" indent="0" algn="l" defTabSz="914400">
              <a:lnSpc>
                <a:spcPct val="100000"/>
              </a:lnSpc>
              <a:spcBef>
                <a:spcPts val="1000"/>
              </a:spcBef>
              <a:buFont typeface="Arial"/>
              <a:buNone/>
              <a:defRPr sz="2800" b="1">
                <a:solidFill>
                  <a:schemeClr val="tx1"/>
                </a:solidFill>
                <a:latin typeface="+mn-lt"/>
                <a:ea typeface="+mn-ea"/>
                <a:cs typeface="+mn-cs"/>
              </a:defRPr>
            </a:lvl1pPr>
            <a:lvl2pPr marL="457200" indent="0" algn="l" defTabSz="914400">
              <a:lnSpc>
                <a:spcPct val="100000"/>
              </a:lnSpc>
              <a:spcBef>
                <a:spcPts val="500"/>
              </a:spcBef>
              <a:buFont typeface="Arial"/>
              <a:buNone/>
              <a:defRPr sz="2000" b="1">
                <a:solidFill>
                  <a:schemeClr val="tx1"/>
                </a:solidFill>
                <a:latin typeface="+mn-lt"/>
                <a:ea typeface="+mn-ea"/>
                <a:cs typeface="+mn-cs"/>
              </a:defRPr>
            </a:lvl2pPr>
            <a:lvl3pPr marL="914400" indent="0" algn="l" defTabSz="914400">
              <a:lnSpc>
                <a:spcPct val="100000"/>
              </a:lnSpc>
              <a:spcBef>
                <a:spcPts val="500"/>
              </a:spcBef>
              <a:buFont typeface="Arial"/>
              <a:buNone/>
              <a:defRPr sz="1800" b="1">
                <a:solidFill>
                  <a:schemeClr val="tx1"/>
                </a:solidFill>
                <a:latin typeface="+mn-lt"/>
                <a:ea typeface="+mn-ea"/>
                <a:cs typeface="+mn-cs"/>
              </a:defRPr>
            </a:lvl3pPr>
            <a:lvl4pPr marL="1371600" indent="0" algn="l" defTabSz="914400">
              <a:lnSpc>
                <a:spcPct val="100000"/>
              </a:lnSpc>
              <a:spcBef>
                <a:spcPts val="500"/>
              </a:spcBef>
              <a:buFont typeface="Arial"/>
              <a:buNone/>
              <a:defRPr sz="1600" b="1">
                <a:solidFill>
                  <a:schemeClr val="tx1"/>
                </a:solidFill>
                <a:latin typeface="+mn-lt"/>
                <a:ea typeface="+mn-ea"/>
                <a:cs typeface="+mn-cs"/>
              </a:defRPr>
            </a:lvl4pPr>
            <a:lvl5pPr marL="1828800" indent="0" algn="l" defTabSz="914400">
              <a:lnSpc>
                <a:spcPct val="100000"/>
              </a:lnSpc>
              <a:spcBef>
                <a:spcPts val="500"/>
              </a:spcBef>
              <a:buFont typeface="Arial"/>
              <a:buNone/>
              <a:defRPr sz="1600" b="1">
                <a:solidFill>
                  <a:schemeClr val="tx1"/>
                </a:solidFill>
                <a:latin typeface="+mn-lt"/>
                <a:ea typeface="+mn-ea"/>
                <a:cs typeface="+mn-cs"/>
              </a:defRPr>
            </a:lvl5pPr>
            <a:lvl6pPr marL="2286000" indent="0" algn="l" defTabSz="914400">
              <a:lnSpc>
                <a:spcPct val="90000"/>
              </a:lnSpc>
              <a:spcBef>
                <a:spcPts val="500"/>
              </a:spcBef>
              <a:buFont typeface="Arial"/>
              <a:buNone/>
              <a:defRPr sz="1600" b="1">
                <a:solidFill>
                  <a:schemeClr val="tx1"/>
                </a:solidFill>
                <a:latin typeface="+mn-lt"/>
                <a:ea typeface="+mn-ea"/>
                <a:cs typeface="+mn-cs"/>
              </a:defRPr>
            </a:lvl6pPr>
            <a:lvl7pPr marL="2743200" indent="0" algn="l" defTabSz="914400">
              <a:lnSpc>
                <a:spcPct val="90000"/>
              </a:lnSpc>
              <a:spcBef>
                <a:spcPts val="500"/>
              </a:spcBef>
              <a:buFont typeface="Arial"/>
              <a:buNone/>
              <a:defRPr sz="1600" b="1">
                <a:solidFill>
                  <a:schemeClr val="tx1"/>
                </a:solidFill>
                <a:latin typeface="+mn-lt"/>
                <a:ea typeface="+mn-ea"/>
                <a:cs typeface="+mn-cs"/>
              </a:defRPr>
            </a:lvl7pPr>
            <a:lvl8pPr marL="3200400" indent="0" algn="l" defTabSz="914400">
              <a:lnSpc>
                <a:spcPct val="90000"/>
              </a:lnSpc>
              <a:spcBef>
                <a:spcPts val="500"/>
              </a:spcBef>
              <a:buFont typeface="Arial"/>
              <a:buNone/>
              <a:defRPr sz="1600" b="1">
                <a:solidFill>
                  <a:schemeClr val="tx1"/>
                </a:solidFill>
                <a:latin typeface="+mn-lt"/>
                <a:ea typeface="+mn-ea"/>
                <a:cs typeface="+mn-cs"/>
              </a:defRPr>
            </a:lvl8pPr>
            <a:lvl9pPr marL="3657600" indent="0" algn="l" defTabSz="914400">
              <a:lnSpc>
                <a:spcPct val="90000"/>
              </a:lnSpc>
              <a:spcBef>
                <a:spcPts val="500"/>
              </a:spcBef>
              <a:buFont typeface="Arial"/>
              <a:buNone/>
              <a:defRPr sz="1600" b="1">
                <a:solidFill>
                  <a:schemeClr val="tx1"/>
                </a:solidFill>
                <a:latin typeface="+mn-lt"/>
                <a:ea typeface="+mn-ea"/>
                <a:cs typeface="+mn-cs"/>
              </a:defRPr>
            </a:lvl9pPr>
          </a:lstStyle>
          <a:p>
            <a:pPr algn="ctr">
              <a:defRPr/>
            </a:pPr>
            <a:r>
              <a:rPr lang="fr-FR" sz="1800"/>
              <a:t>Etat du Donut au Costa Rica, 2015</a:t>
            </a:r>
            <a:endParaRPr/>
          </a:p>
        </p:txBody>
      </p:sp>
      <p:sp>
        <p:nvSpPr>
          <p:cNvPr id="9" name="ZoneTexte 8"/>
          <p:cNvSpPr txBox="1"/>
          <p:nvPr/>
        </p:nvSpPr>
        <p:spPr bwMode="auto">
          <a:xfrm>
            <a:off x="5815632" y="6474274"/>
            <a:ext cx="6101080" cy="307777"/>
          </a:xfrm>
          <a:prstGeom prst="rect">
            <a:avLst/>
          </a:prstGeom>
          <a:noFill/>
        </p:spPr>
        <p:txBody>
          <a:bodyPr wrap="square">
            <a:spAutoFit/>
          </a:bodyPr>
          <a:lstStyle/>
          <a:p>
            <a:pPr algn="r">
              <a:defRPr/>
            </a:pPr>
            <a:r>
              <a:rPr lang="fr-FR" sz="1400">
                <a:ea typeface="Calibri"/>
                <a:cs typeface="Calibri"/>
              </a:rPr>
              <a:t>Source : O’Neill et al. 2018 ; https://</a:t>
            </a:r>
            <a:r>
              <a:rPr lang="fr-FR" sz="1400">
                <a:ea typeface="Calibri"/>
                <a:cs typeface="Calibri"/>
              </a:rPr>
              <a:t>goodlife.leeds.ac.uk</a:t>
            </a:r>
            <a:r>
              <a:rPr lang="fr-FR" sz="1400">
                <a:ea typeface="Calibri"/>
                <a:cs typeface="Calibri"/>
              </a:rPr>
              <a:t>/</a:t>
            </a:r>
            <a:endParaRPr/>
          </a:p>
        </p:txBody>
      </p:sp>
      <p:pic>
        <p:nvPicPr>
          <p:cNvPr id="3" name="Picture 2"/>
          <p:cNvPicPr>
            <a:picLocks noChangeAspect="1"/>
          </p:cNvPicPr>
          <p:nvPr/>
        </p:nvPicPr>
        <p:blipFill>
          <a:blip r:embed="rId4"/>
          <a:stretch/>
        </p:blipFill>
        <p:spPr bwMode="auto">
          <a:xfrm>
            <a:off x="6982721" y="1395992"/>
            <a:ext cx="4089098" cy="4222570"/>
          </a:xfrm>
          <a:prstGeom prst="rect">
            <a:avLst/>
          </a:prstGeom>
        </p:spPr>
      </p:pic>
      <p:sp>
        <p:nvSpPr>
          <p:cNvPr id="7" name="Titre 1"/>
          <p:cNvSpPr txBox="1"/>
          <p:nvPr/>
        </p:nvSpPr>
        <p:spPr bwMode="auto">
          <a:xfrm>
            <a:off x="336064" y="568992"/>
            <a:ext cx="6495734" cy="1492719"/>
          </a:xfrm>
          <a:prstGeom prst="rect">
            <a:avLst/>
          </a:prstGeom>
        </p:spPr>
        <p:txBody>
          <a:bodyPr anchor="t">
            <a:normAutofit/>
          </a:bodyPr>
          <a:lstStyle>
            <a:lvl1pPr algn="l" defTabSz="914400">
              <a:lnSpc>
                <a:spcPct val="90000"/>
              </a:lnSpc>
              <a:spcBef>
                <a:spcPts val="0"/>
              </a:spcBef>
              <a:buNone/>
              <a:defRPr sz="4400" b="1" i="0">
                <a:solidFill>
                  <a:schemeClr val="tx1"/>
                </a:solidFill>
                <a:latin typeface="Helvetica Neue"/>
                <a:ea typeface="Helvetica Neue"/>
                <a:cs typeface="Helvetica Neue"/>
              </a:defRPr>
            </a:lvl1pPr>
          </a:lstStyle>
          <a:p>
            <a:pPr>
              <a:defRPr/>
            </a:pPr>
            <a:r>
              <a:rPr lang="fr-FR" sz="2900"/>
              <a:t>Allure du </a:t>
            </a:r>
            <a:r>
              <a:rPr lang="fr-FR" sz="2900" i="1"/>
              <a:t>donut</a:t>
            </a:r>
            <a:r>
              <a:rPr lang="fr-FR" sz="2900"/>
              <a:t>, d’un pays à l’autre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8" name="Espace réservé du numéro de diapositive 1"/>
          <p:cNvSpPr txBox="1"/>
          <p:nvPr/>
        </p:nvSpPr>
        <p:spPr bwMode="auto">
          <a:xfrm>
            <a:off x="11547691" y="6350370"/>
            <a:ext cx="1156819" cy="365125"/>
          </a:xfrm>
          <a:prstGeom prst="rect">
            <a:avLst/>
          </a:prstGeom>
        </p:spPr>
        <p:txBody>
          <a:bodyPr/>
          <a:lstStyle>
            <a:defPPr>
              <a:defRPr lang="fr-F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defRPr/>
            </a:pPr>
            <a:fld id="{6B8251AA-EF72-494A-9C50-11158AB02347}" type="slidenum">
              <a:rPr lang="fr-FR"/>
              <a:t>16</a:t>
            </a:fld>
            <a:endParaRPr lang="fr-FR"/>
          </a:p>
        </p:txBody>
      </p:sp>
      <p:pic>
        <p:nvPicPr>
          <p:cNvPr id="146" name="Image 145"/>
          <p:cNvPicPr>
            <a:picLocks noChangeAspect="1"/>
          </p:cNvPicPr>
          <p:nvPr/>
        </p:nvPicPr>
        <p:blipFill>
          <a:blip r:embed="rId3"/>
          <a:srcRect l="24154" t="0" r="21519" b="0"/>
          <a:stretch/>
        </p:blipFill>
        <p:spPr bwMode="auto">
          <a:xfrm>
            <a:off x="2433636" y="-757235"/>
            <a:ext cx="8939039" cy="9207040"/>
          </a:xfrm>
          <a:prstGeom prst="rect">
            <a:avLst/>
          </a:prstGeom>
        </p:spPr>
      </p:pic>
      <p:grpSp>
        <p:nvGrpSpPr>
          <p:cNvPr id="152" name="Groupe 151"/>
          <p:cNvGrpSpPr/>
          <p:nvPr/>
        </p:nvGrpSpPr>
        <p:grpSpPr bwMode="auto">
          <a:xfrm>
            <a:off x="819325" y="5335745"/>
            <a:ext cx="3524655" cy="1197187"/>
            <a:chOff x="7598617" y="5635775"/>
            <a:chExt cx="3524655" cy="1197187"/>
          </a:xfrm>
        </p:grpSpPr>
        <p:sp>
          <p:nvSpPr>
            <p:cNvPr id="147" name="ZoneTexte 146"/>
            <p:cNvSpPr txBox="1"/>
            <p:nvPr/>
          </p:nvSpPr>
          <p:spPr bwMode="auto">
            <a:xfrm>
              <a:off x="7598617" y="5635775"/>
              <a:ext cx="3425404" cy="1197187"/>
            </a:xfrm>
            <a:prstGeom prst="rect">
              <a:avLst/>
            </a:prstGeom>
            <a:solidFill>
              <a:schemeClr val="bg1"/>
            </a:solidFill>
            <a:ln>
              <a:solidFill>
                <a:schemeClr val="tx1"/>
              </a:solidFill>
            </a:ln>
          </p:spPr>
          <p:txBody>
            <a:bodyPr wrap="square">
              <a:spAutoFit/>
            </a:bodyPr>
            <a:lstStyle/>
            <a:p>
              <a:pPr>
                <a:lnSpc>
                  <a:spcPct val="150000"/>
                </a:lnSpc>
                <a:defRPr/>
              </a:pPr>
              <a:r>
                <a:rPr lang="fr-FR" sz="1600" b="1">
                  <a:latin typeface="Frutiger LT Arabic 45 Light"/>
                </a:rPr>
                <a:t>UNIL </a:t>
              </a:r>
              <a:r>
                <a:rPr lang="fr-FR" sz="1100">
                  <a:latin typeface="Frutiger LT Arabic 45 Light"/>
                </a:rPr>
                <a:t>(calculs CCD UNIL, 2022)</a:t>
              </a:r>
              <a:endParaRPr/>
            </a:p>
            <a:p>
              <a:pPr>
                <a:lnSpc>
                  <a:spcPct val="150000"/>
                </a:lnSpc>
                <a:defRPr/>
              </a:pPr>
              <a:r>
                <a:rPr lang="fr-FR" sz="1100">
                  <a:latin typeface="Frutiger LT Arabic 45 Light"/>
                </a:rPr>
                <a:t>année de réf. 2019 - échelle log+1</a:t>
              </a:r>
              <a:endParaRPr/>
            </a:p>
            <a:p>
              <a:pPr>
                <a:lnSpc>
                  <a:spcPct val="150000"/>
                </a:lnSpc>
                <a:defRPr/>
              </a:pPr>
              <a:endParaRPr lang="fr-FR" sz="1100">
                <a:latin typeface="Frutiger LT Arabic 45 Light"/>
              </a:endParaRPr>
            </a:p>
            <a:p>
              <a:pPr>
                <a:lnSpc>
                  <a:spcPct val="150000"/>
                </a:lnSpc>
                <a:defRPr/>
              </a:pPr>
              <a:endParaRPr lang="fr-FR" sz="1100"/>
            </a:p>
          </p:txBody>
        </p:sp>
        <p:sp>
          <p:nvSpPr>
            <p:cNvPr id="148" name="ZoneTexte 147"/>
            <p:cNvSpPr txBox="1"/>
            <p:nvPr/>
          </p:nvSpPr>
          <p:spPr bwMode="auto">
            <a:xfrm>
              <a:off x="8230550" y="6333774"/>
              <a:ext cx="913612" cy="430886"/>
            </a:xfrm>
            <a:prstGeom prst="rect">
              <a:avLst/>
            </a:prstGeom>
            <a:noFill/>
          </p:spPr>
          <p:txBody>
            <a:bodyPr wrap="square">
              <a:spAutoFit/>
            </a:bodyPr>
            <a:lstStyle/>
            <a:p>
              <a:pPr>
                <a:defRPr/>
              </a:pPr>
              <a:r>
                <a:rPr lang="fr-FR" sz="1100">
                  <a:latin typeface="Frutiger LT Arabic 45 Light"/>
                </a:rPr>
                <a:t>Limitée dépassée</a:t>
              </a:r>
              <a:endParaRPr lang="fr-FR" sz="1100"/>
            </a:p>
          </p:txBody>
        </p:sp>
        <p:sp>
          <p:nvSpPr>
            <p:cNvPr id="149" name="ZoneTexte 148"/>
            <p:cNvSpPr txBox="1"/>
            <p:nvPr/>
          </p:nvSpPr>
          <p:spPr bwMode="auto">
            <a:xfrm>
              <a:off x="9806844" y="6348450"/>
              <a:ext cx="1316428" cy="430884"/>
            </a:xfrm>
            <a:prstGeom prst="rect">
              <a:avLst/>
            </a:prstGeom>
            <a:noFill/>
          </p:spPr>
          <p:txBody>
            <a:bodyPr wrap="square">
              <a:spAutoFit/>
            </a:bodyPr>
            <a:lstStyle/>
            <a:p>
              <a:pPr>
                <a:defRPr/>
              </a:pPr>
              <a:r>
                <a:rPr lang="fr-FR" sz="1100">
                  <a:latin typeface="Frutiger LT Arabic 45 Light"/>
                </a:rPr>
                <a:t>Données indisponibles</a:t>
              </a:r>
              <a:endParaRPr lang="fr-FR" sz="1100"/>
            </a:p>
          </p:txBody>
        </p:sp>
        <p:sp>
          <p:nvSpPr>
            <p:cNvPr id="150" name="Rectangle 149"/>
            <p:cNvSpPr/>
            <p:nvPr/>
          </p:nvSpPr>
          <p:spPr bwMode="auto">
            <a:xfrm>
              <a:off x="7708144" y="6399764"/>
              <a:ext cx="487680" cy="2616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51" name="Rectangle 150"/>
            <p:cNvSpPr/>
            <p:nvPr/>
          </p:nvSpPr>
          <p:spPr bwMode="auto">
            <a:xfrm>
              <a:off x="9265548" y="6399764"/>
              <a:ext cx="487680" cy="2616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pic>
        <p:nvPicPr>
          <p:cNvPr id="3" name="Image 2" descr="Une image contenant Police, Graphique, texte, capture d’écran&#10;&#10;Description générée automatiquement"/>
          <p:cNvPicPr>
            <a:picLocks noChangeAspect="1"/>
          </p:cNvPicPr>
          <p:nvPr/>
        </p:nvPicPr>
        <p:blipFill>
          <a:blip r:embed="rId4"/>
          <a:stretch/>
        </p:blipFill>
        <p:spPr bwMode="auto">
          <a:xfrm>
            <a:off x="10478452" y="142740"/>
            <a:ext cx="1625600" cy="800100"/>
          </a:xfrm>
          <a:prstGeom prst="rect">
            <a:avLst/>
          </a:prstGeom>
          <a:noFill/>
          <a:ln>
            <a:noFill/>
          </a:ln>
        </p:spPr>
      </p:pic>
      <p:sp>
        <p:nvSpPr>
          <p:cNvPr id="6" name="ZoneTexte 33"/>
          <p:cNvSpPr txBox="1"/>
          <p:nvPr/>
        </p:nvSpPr>
        <p:spPr bwMode="auto">
          <a:xfrm>
            <a:off x="3487255" y="810695"/>
            <a:ext cx="1099984" cy="538609"/>
          </a:xfrm>
          <a:prstGeom prst="rect">
            <a:avLst/>
          </a:prstGeom>
          <a:noFill/>
        </p:spPr>
        <p:txBody>
          <a:bodyPr wrap="square" rtlCol="0">
            <a:spAutoFit/>
          </a:bodyPr>
          <a:lstStyle/>
          <a:p>
            <a:pPr>
              <a:defRPr/>
            </a:pPr>
            <a:r>
              <a:rPr lang="fr-FR" sz="2900" b="1">
                <a:solidFill>
                  <a:schemeClr val="bg1"/>
                </a:solidFill>
                <a:latin typeface="Frutiger LT Arabic 45 Light"/>
                <a:cs typeface="Frutiger LT Arabic 45 Light"/>
              </a:rPr>
              <a:t>x36</a:t>
            </a:r>
            <a:endParaRPr/>
          </a:p>
        </p:txBody>
      </p:sp>
      <p:sp>
        <p:nvSpPr>
          <p:cNvPr id="7" name="ZoneTexte 33"/>
          <p:cNvSpPr txBox="1"/>
          <p:nvPr/>
        </p:nvSpPr>
        <p:spPr bwMode="auto">
          <a:xfrm>
            <a:off x="9080336" y="3846285"/>
            <a:ext cx="1099984" cy="538609"/>
          </a:xfrm>
          <a:prstGeom prst="rect">
            <a:avLst/>
          </a:prstGeom>
          <a:noFill/>
        </p:spPr>
        <p:txBody>
          <a:bodyPr wrap="square" rtlCol="0">
            <a:spAutoFit/>
          </a:bodyPr>
          <a:lstStyle/>
          <a:p>
            <a:pPr>
              <a:defRPr/>
            </a:pPr>
            <a:r>
              <a:rPr lang="fr-FR" sz="2900" b="1">
                <a:solidFill>
                  <a:schemeClr val="bg1"/>
                </a:solidFill>
                <a:latin typeface="Frutiger LT Arabic 45 Light"/>
                <a:cs typeface="Frutiger LT Arabic 45 Light"/>
              </a:rPr>
              <a:t>x20</a:t>
            </a:r>
            <a:endParaRPr/>
          </a:p>
        </p:txBody>
      </p:sp>
      <p:sp>
        <p:nvSpPr>
          <p:cNvPr id="8" name="ZoneTexte 33"/>
          <p:cNvSpPr txBox="1"/>
          <p:nvPr/>
        </p:nvSpPr>
        <p:spPr bwMode="auto">
          <a:xfrm>
            <a:off x="7663016" y="6033744"/>
            <a:ext cx="1099984" cy="538609"/>
          </a:xfrm>
          <a:prstGeom prst="rect">
            <a:avLst/>
          </a:prstGeom>
          <a:noFill/>
        </p:spPr>
        <p:txBody>
          <a:bodyPr wrap="square" rtlCol="0">
            <a:spAutoFit/>
          </a:bodyPr>
          <a:lstStyle/>
          <a:p>
            <a:pPr>
              <a:defRPr/>
            </a:pPr>
            <a:r>
              <a:rPr lang="fr-FR" sz="2900" b="1">
                <a:solidFill>
                  <a:schemeClr val="bg1"/>
                </a:solidFill>
                <a:latin typeface="Frutiger LT Arabic 45 Light"/>
                <a:cs typeface="Frutiger LT Arabic 45 Light"/>
              </a:rPr>
              <a:t>x30</a:t>
            </a:r>
            <a:endParaRPr/>
          </a:p>
        </p:txBody>
      </p:sp>
      <p:sp>
        <p:nvSpPr>
          <p:cNvPr id="9" name="ZoneTexte 33"/>
          <p:cNvSpPr txBox="1"/>
          <p:nvPr/>
        </p:nvSpPr>
        <p:spPr bwMode="auto">
          <a:xfrm>
            <a:off x="5713648" y="5127400"/>
            <a:ext cx="1099984" cy="538609"/>
          </a:xfrm>
          <a:prstGeom prst="rect">
            <a:avLst/>
          </a:prstGeom>
          <a:noFill/>
        </p:spPr>
        <p:txBody>
          <a:bodyPr wrap="square" rtlCol="0">
            <a:spAutoFit/>
          </a:bodyPr>
          <a:lstStyle/>
          <a:p>
            <a:pPr>
              <a:defRPr/>
            </a:pPr>
            <a:r>
              <a:rPr lang="fr-FR" sz="2900" b="1">
                <a:solidFill>
                  <a:schemeClr val="bg1"/>
                </a:solidFill>
                <a:latin typeface="Frutiger LT Arabic 45 Light"/>
                <a:cs typeface="Frutiger LT Arabic 45 Light"/>
              </a:rPr>
              <a:t>x2</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fr-CH"/>
              <a:t>Impact estimé du numérique</a:t>
            </a:r>
            <a:endParaRPr/>
          </a:p>
        </p:txBody>
      </p:sp>
      <p:sp>
        <p:nvSpPr>
          <p:cNvPr id="3" name="Text Placeholder 2"/>
          <p:cNvSpPr>
            <a:spLocks noGrp="1"/>
          </p:cNvSpPr>
          <p:nvPr>
            <p:ph type="body" idx="1"/>
          </p:nvPr>
        </p:nvSpPr>
        <p:spPr bwMode="auto"/>
        <p:txBody>
          <a:bodyPr/>
          <a:lstStyle/>
          <a:p>
            <a:pPr>
              <a:defRPr/>
            </a:pPr>
            <a:r>
              <a:rPr lang="fr-CH"/>
              <a:t>Ce que l’on sait que l’on peut supposer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Impacts du numérique en termes de durabilité</a:t>
            </a:r>
            <a:endParaRPr/>
          </a:p>
        </p:txBody>
      </p:sp>
      <p:sp>
        <p:nvSpPr>
          <p:cNvPr id="3" name="Content Placeholder 2"/>
          <p:cNvSpPr>
            <a:spLocks noGrp="1"/>
          </p:cNvSpPr>
          <p:nvPr>
            <p:ph idx="1"/>
          </p:nvPr>
        </p:nvSpPr>
        <p:spPr bwMode="auto">
          <a:xfrm>
            <a:off x="527124" y="2020326"/>
            <a:ext cx="4832275" cy="3794659"/>
          </a:xfrm>
        </p:spPr>
        <p:txBody>
          <a:bodyPr numCol="1">
            <a:normAutofit fontScale="85000" lnSpcReduction="20000"/>
          </a:bodyPr>
          <a:lstStyle/>
          <a:p>
            <a:pPr marL="0" indent="0">
              <a:buNone/>
              <a:defRPr/>
            </a:pPr>
            <a:r>
              <a:rPr lang="fr-CH" u="sng"/>
              <a:t>Dans les rapports :</a:t>
            </a:r>
            <a:endParaRPr/>
          </a:p>
          <a:p>
            <a:pPr marL="0" indent="0">
              <a:buNone/>
              <a:defRPr/>
            </a:pPr>
            <a:endParaRPr lang="fr-CH" u="sng"/>
          </a:p>
          <a:p>
            <a:pPr marL="0" indent="0">
              <a:buNone/>
              <a:defRPr/>
            </a:pPr>
            <a:r>
              <a:rPr lang="fr-CH"/>
              <a:t>À trois étapes</a:t>
            </a:r>
            <a:endParaRPr/>
          </a:p>
          <a:p>
            <a:pPr marL="457200" lvl="1" indent="0">
              <a:buNone/>
              <a:defRPr/>
            </a:pPr>
            <a:r>
              <a:rPr lang="fr-CH" b="1"/>
              <a:t>Production</a:t>
            </a:r>
            <a:r>
              <a:rPr lang="fr-CH"/>
              <a:t> (y.c. transport)</a:t>
            </a:r>
            <a:endParaRPr/>
          </a:p>
          <a:p>
            <a:pPr marL="457200" lvl="1" indent="0">
              <a:buNone/>
              <a:defRPr/>
            </a:pPr>
            <a:r>
              <a:rPr lang="fr-CH" b="1"/>
              <a:t>Utilisation</a:t>
            </a:r>
            <a:r>
              <a:rPr lang="fr-CH"/>
              <a:t>(s)</a:t>
            </a:r>
            <a:endParaRPr/>
          </a:p>
          <a:p>
            <a:pPr marL="457200" lvl="1" indent="0">
              <a:buNone/>
              <a:defRPr/>
            </a:pPr>
            <a:r>
              <a:rPr lang="fr-CH" b="1"/>
              <a:t>Fin de vie</a:t>
            </a:r>
            <a:endParaRPr/>
          </a:p>
          <a:p>
            <a:pPr marL="0" indent="0">
              <a:buNone/>
              <a:defRPr/>
            </a:pPr>
            <a:endParaRPr lang="fr-CH"/>
          </a:p>
          <a:p>
            <a:pPr marL="0" indent="0">
              <a:buNone/>
              <a:defRPr/>
            </a:pPr>
            <a:r>
              <a:rPr lang="fr-CH"/>
              <a:t>Sur trois aspects</a:t>
            </a:r>
            <a:endParaRPr/>
          </a:p>
          <a:p>
            <a:pPr marL="457200" lvl="1" indent="0">
              <a:buNone/>
              <a:defRPr/>
            </a:pPr>
            <a:r>
              <a:rPr lang="fr-CH" b="1"/>
              <a:t>Terminaux</a:t>
            </a:r>
            <a:endParaRPr lang="fr-CH"/>
          </a:p>
          <a:p>
            <a:pPr marL="457200" lvl="1" indent="0">
              <a:buNone/>
              <a:defRPr/>
            </a:pPr>
            <a:r>
              <a:rPr lang="fr-CH" b="1"/>
              <a:t>Réseaux</a:t>
            </a:r>
            <a:endParaRPr lang="fr-CH"/>
          </a:p>
          <a:p>
            <a:pPr marL="457200" lvl="1" indent="0">
              <a:buNone/>
              <a:defRPr/>
            </a:pPr>
            <a:r>
              <a:rPr lang="fr-CH" b="1"/>
              <a:t>Centres de données</a:t>
            </a:r>
            <a:endParaRPr/>
          </a:p>
          <a:p>
            <a:pPr marL="457200" lvl="1" indent="0">
              <a:buNone/>
              <a:defRPr/>
            </a:pPr>
            <a:endParaRPr lang="fr-CH" b="1"/>
          </a:p>
        </p:txBody>
      </p:sp>
      <p:cxnSp>
        <p:nvCxnSpPr>
          <p:cNvPr id="5" name="Straight Arrow Connector 4"/>
          <p:cNvCxnSpPr>
            <a:cxnSpLocks/>
          </p:cNvCxnSpPr>
          <p:nvPr/>
        </p:nvCxnSpPr>
        <p:spPr bwMode="auto">
          <a:xfrm flipV="1">
            <a:off x="5918200" y="3282656"/>
            <a:ext cx="584200" cy="6350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bwMode="auto">
          <a:xfrm>
            <a:off x="5913967" y="3879556"/>
            <a:ext cx="584200" cy="63500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p:cNvSpPr txBox="1"/>
          <p:nvPr/>
        </p:nvSpPr>
        <p:spPr bwMode="auto">
          <a:xfrm>
            <a:off x="6832602" y="4197056"/>
            <a:ext cx="4660900" cy="2146301"/>
          </a:xfrm>
          <a:prstGeom prst="rect">
            <a:avLst/>
          </a:prstGeom>
        </p:spPr>
        <p:txBody>
          <a:bodyPr vert="horz" lIns="91440" tIns="45720" rIns="91440" bIns="45720" numCol="1" rtlCol="0">
            <a:normAutofit/>
          </a:bodyPr>
          <a:lstStyle>
            <a:lvl1pPr marL="228600" indent="-228600" algn="l" defTabSz="914400">
              <a:lnSpc>
                <a:spcPct val="90000"/>
              </a:lnSpc>
              <a:spcBef>
                <a:spcPts val="1000"/>
              </a:spcBef>
              <a:buFont typeface="Arial"/>
              <a:buChar char="•"/>
              <a:defRPr sz="2800" b="0" i="0">
                <a:solidFill>
                  <a:schemeClr val="tx1"/>
                </a:solidFill>
                <a:latin typeface="Helvetica Neue"/>
                <a:ea typeface="Helvetica Neue"/>
                <a:cs typeface="Helvetica Neue"/>
              </a:defRPr>
            </a:lvl1pPr>
            <a:lvl2pPr marL="685800" indent="-228600" algn="l" defTabSz="914400">
              <a:lnSpc>
                <a:spcPct val="90000"/>
              </a:lnSpc>
              <a:spcBef>
                <a:spcPts val="500"/>
              </a:spcBef>
              <a:buFont typeface="Arial"/>
              <a:buChar char="•"/>
              <a:defRPr sz="2400" b="0" i="0">
                <a:solidFill>
                  <a:schemeClr val="tx1"/>
                </a:solidFill>
                <a:latin typeface="Helvetica Neue"/>
                <a:ea typeface="Helvetica Neue"/>
                <a:cs typeface="Helvetica Neue"/>
              </a:defRPr>
            </a:lvl2pPr>
            <a:lvl3pPr marL="1143000" indent="-228600" algn="l" defTabSz="914400">
              <a:lnSpc>
                <a:spcPct val="90000"/>
              </a:lnSpc>
              <a:spcBef>
                <a:spcPts val="500"/>
              </a:spcBef>
              <a:buFont typeface="Arial"/>
              <a:buChar char="•"/>
              <a:defRPr sz="2000" b="0" i="0">
                <a:solidFill>
                  <a:schemeClr val="tx1"/>
                </a:solidFill>
                <a:latin typeface="Helvetica Neue"/>
                <a:ea typeface="Helvetica Neue"/>
                <a:cs typeface="Helvetica Neue"/>
              </a:defRPr>
            </a:lvl3pPr>
            <a:lvl4pPr marL="1600200" indent="-228600" algn="l" defTabSz="914400">
              <a:lnSpc>
                <a:spcPct val="90000"/>
              </a:lnSpc>
              <a:spcBef>
                <a:spcPts val="500"/>
              </a:spcBef>
              <a:buFont typeface="Arial"/>
              <a:buChar char="•"/>
              <a:defRPr sz="1800" b="0" i="0">
                <a:solidFill>
                  <a:schemeClr val="tx1"/>
                </a:solidFill>
                <a:latin typeface="Helvetica Neue"/>
                <a:ea typeface="Helvetica Neue"/>
                <a:cs typeface="Helvetica Neue"/>
              </a:defRPr>
            </a:lvl4pPr>
            <a:lvl5pPr marL="2057400" indent="-228600" algn="l" defTabSz="914400">
              <a:lnSpc>
                <a:spcPct val="90000"/>
              </a:lnSpc>
              <a:spcBef>
                <a:spcPts val="500"/>
              </a:spcBef>
              <a:buFont typeface="Arial"/>
              <a:buChar char="•"/>
              <a:defRPr sz="1800" b="0" i="0">
                <a:solidFill>
                  <a:schemeClr val="tx1"/>
                </a:solidFill>
                <a:latin typeface="Helvetica Neue"/>
                <a:ea typeface="Helvetica Neue"/>
                <a:cs typeface="Helvetica Neue"/>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buFont typeface="Arial"/>
              <a:buNone/>
              <a:defRPr/>
            </a:pPr>
            <a:r>
              <a:rPr lang="fr-CH"/>
              <a:t>Impacts sociaux</a:t>
            </a:r>
            <a:endParaRPr/>
          </a:p>
          <a:p>
            <a:pPr marL="457200" lvl="1" indent="0">
              <a:buFont typeface="Arial"/>
              <a:buNone/>
              <a:defRPr/>
            </a:pPr>
            <a:r>
              <a:rPr lang="fr-CH"/>
              <a:t>Exploitation</a:t>
            </a:r>
            <a:endParaRPr/>
          </a:p>
          <a:p>
            <a:pPr marL="457200" lvl="1" indent="0">
              <a:buFont typeface="Arial"/>
              <a:buNone/>
              <a:defRPr/>
            </a:pPr>
            <a:r>
              <a:rPr lang="fr-CH"/>
              <a:t>Santé physique et mentale</a:t>
            </a:r>
            <a:endParaRPr/>
          </a:p>
          <a:p>
            <a:pPr marL="457200" lvl="1" indent="0">
              <a:buFont typeface="Arial"/>
              <a:buNone/>
              <a:defRPr/>
            </a:pPr>
            <a:r>
              <a:rPr lang="fr-CH"/>
              <a:t>Démocratie</a:t>
            </a:r>
            <a:endParaRPr/>
          </a:p>
          <a:p>
            <a:pPr marL="457200" lvl="1" indent="0">
              <a:buFont typeface="Arial"/>
              <a:buNone/>
              <a:defRPr/>
            </a:pPr>
            <a:r>
              <a:rPr lang="fr-CH"/>
              <a:t>etc.</a:t>
            </a:r>
            <a:endParaRPr/>
          </a:p>
        </p:txBody>
      </p:sp>
      <p:sp>
        <p:nvSpPr>
          <p:cNvPr id="8" name="Content Placeholder 2"/>
          <p:cNvSpPr txBox="1"/>
          <p:nvPr/>
        </p:nvSpPr>
        <p:spPr bwMode="auto">
          <a:xfrm>
            <a:off x="6832600" y="2342244"/>
            <a:ext cx="4521200" cy="1325563"/>
          </a:xfrm>
          <a:prstGeom prst="rect">
            <a:avLst/>
          </a:prstGeom>
        </p:spPr>
        <p:txBody>
          <a:bodyPr vert="horz" lIns="91440" tIns="45720" rIns="91440" bIns="45720" numCol="1" rtlCol="0">
            <a:normAutofit/>
          </a:bodyPr>
          <a:lstStyle>
            <a:lvl1pPr marL="228600" indent="-228600" algn="l" defTabSz="914400">
              <a:lnSpc>
                <a:spcPct val="90000"/>
              </a:lnSpc>
              <a:spcBef>
                <a:spcPts val="1000"/>
              </a:spcBef>
              <a:buFont typeface="Arial"/>
              <a:buChar char="•"/>
              <a:defRPr sz="2800" b="0" i="0">
                <a:solidFill>
                  <a:schemeClr val="tx1"/>
                </a:solidFill>
                <a:latin typeface="Helvetica Neue"/>
                <a:ea typeface="Helvetica Neue"/>
                <a:cs typeface="Helvetica Neue"/>
              </a:defRPr>
            </a:lvl1pPr>
            <a:lvl2pPr marL="685800" indent="-228600" algn="l" defTabSz="914400">
              <a:lnSpc>
                <a:spcPct val="90000"/>
              </a:lnSpc>
              <a:spcBef>
                <a:spcPts val="500"/>
              </a:spcBef>
              <a:buFont typeface="Arial"/>
              <a:buChar char="•"/>
              <a:defRPr sz="2400" b="0" i="0">
                <a:solidFill>
                  <a:schemeClr val="tx1"/>
                </a:solidFill>
                <a:latin typeface="Helvetica Neue"/>
                <a:ea typeface="Helvetica Neue"/>
                <a:cs typeface="Helvetica Neue"/>
              </a:defRPr>
            </a:lvl2pPr>
            <a:lvl3pPr marL="1143000" indent="-228600" algn="l" defTabSz="914400">
              <a:lnSpc>
                <a:spcPct val="90000"/>
              </a:lnSpc>
              <a:spcBef>
                <a:spcPts val="500"/>
              </a:spcBef>
              <a:buFont typeface="Arial"/>
              <a:buChar char="•"/>
              <a:defRPr sz="2000" b="0" i="0">
                <a:solidFill>
                  <a:schemeClr val="tx1"/>
                </a:solidFill>
                <a:latin typeface="Helvetica Neue"/>
                <a:ea typeface="Helvetica Neue"/>
                <a:cs typeface="Helvetica Neue"/>
              </a:defRPr>
            </a:lvl3pPr>
            <a:lvl4pPr marL="1600200" indent="-228600" algn="l" defTabSz="914400">
              <a:lnSpc>
                <a:spcPct val="90000"/>
              </a:lnSpc>
              <a:spcBef>
                <a:spcPts val="500"/>
              </a:spcBef>
              <a:buFont typeface="Arial"/>
              <a:buChar char="•"/>
              <a:defRPr sz="1800" b="0" i="0">
                <a:solidFill>
                  <a:schemeClr val="tx1"/>
                </a:solidFill>
                <a:latin typeface="Helvetica Neue"/>
                <a:ea typeface="Helvetica Neue"/>
                <a:cs typeface="Helvetica Neue"/>
              </a:defRPr>
            </a:lvl4pPr>
            <a:lvl5pPr marL="2057400" indent="-228600" algn="l" defTabSz="914400">
              <a:lnSpc>
                <a:spcPct val="90000"/>
              </a:lnSpc>
              <a:spcBef>
                <a:spcPts val="500"/>
              </a:spcBef>
              <a:buFont typeface="Arial"/>
              <a:buChar char="•"/>
              <a:defRPr sz="1800" b="0" i="0">
                <a:solidFill>
                  <a:schemeClr val="tx1"/>
                </a:solidFill>
                <a:latin typeface="Helvetica Neue"/>
                <a:ea typeface="Helvetica Neue"/>
                <a:cs typeface="Helvetica Neue"/>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buFont typeface="Arial"/>
              <a:buNone/>
              <a:defRPr/>
            </a:pPr>
            <a:r>
              <a:rPr lang="fr-CH"/>
              <a:t>Impacts environnementaux</a:t>
            </a:r>
            <a:endParaRPr/>
          </a:p>
          <a:p>
            <a:pPr marL="457200" lvl="1" indent="0">
              <a:buFont typeface="Arial"/>
              <a:buNone/>
              <a:defRPr/>
            </a:pPr>
            <a:r>
              <a:rPr lang="fr-CH"/>
              <a:t>Gaz à effet de serre</a:t>
            </a:r>
            <a:endParaRPr/>
          </a:p>
          <a:p>
            <a:pPr marL="457200" lvl="1" indent="0">
              <a:buFont typeface="Arial"/>
              <a:buNone/>
              <a:defRPr/>
            </a:pPr>
            <a:r>
              <a:rPr lang="fr-CH"/>
              <a:t>Autres limites planétaires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 name="Picture 1"/>
          <p:cNvPicPr>
            <a:picLocks noChangeAspect="1"/>
          </p:cNvPicPr>
          <p:nvPr/>
        </p:nvPicPr>
        <p:blipFill>
          <a:blip r:embed="rId3"/>
          <a:stretch/>
        </p:blipFill>
        <p:spPr bwMode="auto">
          <a:xfrm>
            <a:off x="804374" y="431799"/>
            <a:ext cx="4062616" cy="5753100"/>
          </a:xfrm>
          <a:prstGeom prst="rect">
            <a:avLst/>
          </a:prstGeom>
        </p:spPr>
      </p:pic>
      <p:pic>
        <p:nvPicPr>
          <p:cNvPr id="3" name="Picture 2"/>
          <p:cNvPicPr>
            <a:picLocks noChangeAspect="1"/>
          </p:cNvPicPr>
          <p:nvPr/>
        </p:nvPicPr>
        <p:blipFill>
          <a:blip r:embed="rId4"/>
          <a:stretch/>
        </p:blipFill>
        <p:spPr bwMode="auto">
          <a:xfrm>
            <a:off x="3994943" y="431799"/>
            <a:ext cx="4202113" cy="5762898"/>
          </a:xfrm>
          <a:prstGeom prst="rect">
            <a:avLst/>
          </a:prstGeom>
        </p:spPr>
      </p:pic>
      <p:pic>
        <p:nvPicPr>
          <p:cNvPr id="4" name="Picture 3"/>
          <p:cNvPicPr>
            <a:picLocks noChangeAspect="1"/>
          </p:cNvPicPr>
          <p:nvPr/>
        </p:nvPicPr>
        <p:blipFill>
          <a:blip r:embed="rId5"/>
          <a:stretch/>
        </p:blipFill>
        <p:spPr bwMode="auto">
          <a:xfrm>
            <a:off x="7325012" y="431799"/>
            <a:ext cx="4087162" cy="5762898"/>
          </a:xfrm>
          <a:prstGeom prst="rect">
            <a:avLst/>
          </a:prstGeom>
        </p:spPr>
      </p:pic>
      <p:sp>
        <p:nvSpPr>
          <p:cNvPr id="5" name="Rectangle 4"/>
          <p:cNvSpPr/>
          <p:nvPr/>
        </p:nvSpPr>
        <p:spPr bwMode="auto">
          <a:xfrm>
            <a:off x="2124482" y="6270898"/>
            <a:ext cx="1422400" cy="3683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a:t>2018</a:t>
            </a:r>
            <a:endParaRPr/>
          </a:p>
        </p:txBody>
      </p:sp>
      <p:sp>
        <p:nvSpPr>
          <p:cNvPr id="6" name="Rectangle 5"/>
          <p:cNvSpPr/>
          <p:nvPr/>
        </p:nvSpPr>
        <p:spPr bwMode="auto">
          <a:xfrm>
            <a:off x="5384799" y="6270898"/>
            <a:ext cx="1422400" cy="3683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a:t>2020</a:t>
            </a:r>
            <a:endParaRPr/>
          </a:p>
        </p:txBody>
      </p:sp>
      <p:sp>
        <p:nvSpPr>
          <p:cNvPr id="7" name="Rectangle 6"/>
          <p:cNvSpPr/>
          <p:nvPr/>
        </p:nvSpPr>
        <p:spPr bwMode="auto">
          <a:xfrm>
            <a:off x="8657393" y="6270898"/>
            <a:ext cx="1422400" cy="3683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a:t>2021</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Éléments de controverse</a:t>
            </a:r>
            <a:endParaRPr/>
          </a:p>
        </p:txBody>
      </p:sp>
      <p:grpSp>
        <p:nvGrpSpPr>
          <p:cNvPr id="6" name="Group 5"/>
          <p:cNvGrpSpPr/>
          <p:nvPr/>
        </p:nvGrpSpPr>
        <p:grpSpPr bwMode="auto">
          <a:xfrm>
            <a:off x="378758" y="1912891"/>
            <a:ext cx="6228190" cy="961128"/>
            <a:chOff x="-2561935" y="4001294"/>
            <a:chExt cx="9080500" cy="1401294"/>
          </a:xfrm>
        </p:grpSpPr>
        <p:pic>
          <p:nvPicPr>
            <p:cNvPr id="4" name="Picture 3"/>
            <p:cNvPicPr>
              <a:picLocks noChangeAspect="1"/>
            </p:cNvPicPr>
            <p:nvPr/>
          </p:nvPicPr>
          <p:blipFill>
            <a:blip r:embed="rId3"/>
            <a:stretch/>
          </p:blipFill>
          <p:spPr bwMode="auto">
            <a:xfrm>
              <a:off x="-1253836" y="4001294"/>
              <a:ext cx="7772400" cy="1401294"/>
            </a:xfrm>
            <a:prstGeom prst="rect">
              <a:avLst/>
            </a:prstGeom>
          </p:spPr>
        </p:pic>
        <p:pic>
          <p:nvPicPr>
            <p:cNvPr id="5" name="Picture 4"/>
            <p:cNvPicPr>
              <a:picLocks noChangeAspect="1"/>
            </p:cNvPicPr>
            <p:nvPr/>
          </p:nvPicPr>
          <p:blipFill>
            <a:blip r:embed="rId4"/>
            <a:stretch/>
          </p:blipFill>
          <p:spPr bwMode="auto">
            <a:xfrm>
              <a:off x="-2561935" y="4001294"/>
              <a:ext cx="1308100" cy="850900"/>
            </a:xfrm>
            <a:prstGeom prst="rect">
              <a:avLst/>
            </a:prstGeom>
          </p:spPr>
        </p:pic>
      </p:grpSp>
      <p:grpSp>
        <p:nvGrpSpPr>
          <p:cNvPr id="10" name="Group 9"/>
          <p:cNvGrpSpPr/>
          <p:nvPr/>
        </p:nvGrpSpPr>
        <p:grpSpPr bwMode="auto">
          <a:xfrm>
            <a:off x="4660343" y="3235735"/>
            <a:ext cx="4307514" cy="1598526"/>
            <a:chOff x="5543550" y="2359026"/>
            <a:chExt cx="7772400" cy="2884351"/>
          </a:xfrm>
        </p:grpSpPr>
        <p:pic>
          <p:nvPicPr>
            <p:cNvPr id="8" name="Picture 7"/>
            <p:cNvPicPr>
              <a:picLocks noChangeAspect="1"/>
            </p:cNvPicPr>
            <p:nvPr/>
          </p:nvPicPr>
          <p:blipFill>
            <a:blip r:embed="rId5"/>
            <a:stretch/>
          </p:blipFill>
          <p:spPr bwMode="auto">
            <a:xfrm>
              <a:off x="5543550" y="3429000"/>
              <a:ext cx="7772400" cy="1814377"/>
            </a:xfrm>
            <a:prstGeom prst="rect">
              <a:avLst/>
            </a:prstGeom>
          </p:spPr>
        </p:pic>
        <p:pic>
          <p:nvPicPr>
            <p:cNvPr id="9" name="Picture 8"/>
            <p:cNvPicPr>
              <a:picLocks noChangeAspect="1"/>
            </p:cNvPicPr>
            <p:nvPr/>
          </p:nvPicPr>
          <p:blipFill>
            <a:blip r:embed="rId6"/>
            <a:stretch/>
          </p:blipFill>
          <p:spPr bwMode="auto">
            <a:xfrm>
              <a:off x="5543550" y="2359026"/>
              <a:ext cx="4085359" cy="1164562"/>
            </a:xfrm>
            <a:prstGeom prst="rect">
              <a:avLst/>
            </a:prstGeom>
          </p:spPr>
        </p:pic>
      </p:grpSp>
      <p:grpSp>
        <p:nvGrpSpPr>
          <p:cNvPr id="13" name="Group 12"/>
          <p:cNvGrpSpPr/>
          <p:nvPr/>
        </p:nvGrpSpPr>
        <p:grpSpPr bwMode="auto">
          <a:xfrm>
            <a:off x="6042894" y="4905351"/>
            <a:ext cx="5620558" cy="1244016"/>
            <a:chOff x="-1447800" y="5137710"/>
            <a:chExt cx="7772400" cy="1720290"/>
          </a:xfrm>
        </p:grpSpPr>
        <p:pic>
          <p:nvPicPr>
            <p:cNvPr id="11" name="Picture 10"/>
            <p:cNvPicPr>
              <a:picLocks noChangeAspect="1"/>
            </p:cNvPicPr>
            <p:nvPr/>
          </p:nvPicPr>
          <p:blipFill>
            <a:blip r:embed="rId7"/>
            <a:stretch/>
          </p:blipFill>
          <p:spPr bwMode="auto">
            <a:xfrm>
              <a:off x="-1447800" y="5993638"/>
              <a:ext cx="7772400" cy="864362"/>
            </a:xfrm>
            <a:prstGeom prst="rect">
              <a:avLst/>
            </a:prstGeom>
          </p:spPr>
        </p:pic>
        <p:pic>
          <p:nvPicPr>
            <p:cNvPr id="12" name="Picture 11"/>
            <p:cNvPicPr>
              <a:picLocks noChangeAspect="1"/>
            </p:cNvPicPr>
            <p:nvPr/>
          </p:nvPicPr>
          <p:blipFill>
            <a:blip r:embed="rId8"/>
            <a:stretch/>
          </p:blipFill>
          <p:spPr bwMode="auto">
            <a:xfrm>
              <a:off x="-1447800" y="5137710"/>
              <a:ext cx="2692400" cy="876299"/>
            </a:xfrm>
            <a:prstGeom prst="rect">
              <a:avLst/>
            </a:prstGeom>
          </p:spPr>
        </p:pic>
      </p:grpSp>
      <p:grpSp>
        <p:nvGrpSpPr>
          <p:cNvPr id="18" name="Group 17"/>
          <p:cNvGrpSpPr/>
          <p:nvPr/>
        </p:nvGrpSpPr>
        <p:grpSpPr bwMode="auto">
          <a:xfrm>
            <a:off x="1324702" y="4905351"/>
            <a:ext cx="4083296" cy="1506252"/>
            <a:chOff x="7183581" y="119839"/>
            <a:chExt cx="7772400" cy="2867093"/>
          </a:xfrm>
        </p:grpSpPr>
        <p:pic>
          <p:nvPicPr>
            <p:cNvPr id="16" name="Picture 15"/>
            <p:cNvPicPr>
              <a:picLocks noChangeAspect="1"/>
            </p:cNvPicPr>
            <p:nvPr/>
          </p:nvPicPr>
          <p:blipFill>
            <a:blip r:embed="rId9"/>
            <a:stretch/>
          </p:blipFill>
          <p:spPr bwMode="auto">
            <a:xfrm>
              <a:off x="7183581" y="1027906"/>
              <a:ext cx="7772400" cy="1959027"/>
            </a:xfrm>
            <a:prstGeom prst="rect">
              <a:avLst/>
            </a:prstGeom>
          </p:spPr>
        </p:pic>
        <p:pic>
          <p:nvPicPr>
            <p:cNvPr id="17" name="Picture 16"/>
            <p:cNvPicPr>
              <a:picLocks noChangeAspect="1"/>
            </p:cNvPicPr>
            <p:nvPr/>
          </p:nvPicPr>
          <p:blipFill>
            <a:blip r:embed="rId10"/>
            <a:stretch/>
          </p:blipFill>
          <p:spPr bwMode="auto">
            <a:xfrm>
              <a:off x="7183581" y="119839"/>
              <a:ext cx="3149600" cy="1066800"/>
            </a:xfrm>
            <a:prstGeom prst="rect">
              <a:avLst/>
            </a:prstGeom>
          </p:spPr>
        </p:pic>
      </p:grpSp>
      <p:grpSp>
        <p:nvGrpSpPr>
          <p:cNvPr id="21" name="Group 20"/>
          <p:cNvGrpSpPr/>
          <p:nvPr/>
        </p:nvGrpSpPr>
        <p:grpSpPr bwMode="auto">
          <a:xfrm>
            <a:off x="637066" y="3048333"/>
            <a:ext cx="3487593" cy="1682704"/>
            <a:chOff x="-2540000" y="-143575"/>
            <a:chExt cx="6530109" cy="3150667"/>
          </a:xfrm>
        </p:grpSpPr>
        <p:pic>
          <p:nvPicPr>
            <p:cNvPr id="20" name="Picture 19"/>
            <p:cNvPicPr>
              <a:picLocks noChangeAspect="1"/>
            </p:cNvPicPr>
            <p:nvPr/>
          </p:nvPicPr>
          <p:blipFill>
            <a:blip r:embed="rId11"/>
            <a:stretch/>
          </p:blipFill>
          <p:spPr bwMode="auto">
            <a:xfrm>
              <a:off x="-2540000" y="-143575"/>
              <a:ext cx="2946400" cy="952500"/>
            </a:xfrm>
            <a:prstGeom prst="rect">
              <a:avLst/>
            </a:prstGeom>
          </p:spPr>
        </p:pic>
        <p:pic>
          <p:nvPicPr>
            <p:cNvPr id="19" name="Picture 18"/>
            <p:cNvPicPr>
              <a:picLocks noChangeAspect="1"/>
            </p:cNvPicPr>
            <p:nvPr/>
          </p:nvPicPr>
          <p:blipFill>
            <a:blip r:embed="rId12"/>
            <a:stretch/>
          </p:blipFill>
          <p:spPr bwMode="auto">
            <a:xfrm>
              <a:off x="-2540000" y="628201"/>
              <a:ext cx="6530109" cy="2378891"/>
            </a:xfrm>
            <a:prstGeom prst="rect">
              <a:avLst/>
            </a:prstGeom>
          </p:spPr>
        </p:pic>
      </p:grpSp>
      <p:grpSp>
        <p:nvGrpSpPr>
          <p:cNvPr id="24" name="Group 23"/>
          <p:cNvGrpSpPr/>
          <p:nvPr/>
        </p:nvGrpSpPr>
        <p:grpSpPr bwMode="auto">
          <a:xfrm>
            <a:off x="6688378" y="1630706"/>
            <a:ext cx="5065487" cy="1533939"/>
            <a:chOff x="5897153" y="4132217"/>
            <a:chExt cx="5065487" cy="1533939"/>
          </a:xfrm>
        </p:grpSpPr>
        <p:pic>
          <p:nvPicPr>
            <p:cNvPr id="22" name="Picture 21"/>
            <p:cNvPicPr>
              <a:picLocks noChangeAspect="1"/>
            </p:cNvPicPr>
            <p:nvPr/>
          </p:nvPicPr>
          <p:blipFill>
            <a:blip r:embed="rId13"/>
            <a:stretch/>
          </p:blipFill>
          <p:spPr bwMode="auto">
            <a:xfrm>
              <a:off x="5897153" y="4743061"/>
              <a:ext cx="5065487" cy="923095"/>
            </a:xfrm>
            <a:prstGeom prst="rect">
              <a:avLst/>
            </a:prstGeom>
          </p:spPr>
        </p:pic>
        <p:pic>
          <p:nvPicPr>
            <p:cNvPr id="23" name="Picture 22"/>
            <p:cNvPicPr>
              <a:picLocks noChangeAspect="1"/>
            </p:cNvPicPr>
            <p:nvPr/>
          </p:nvPicPr>
          <p:blipFill>
            <a:blip r:embed="rId4"/>
            <a:stretch/>
          </p:blipFill>
          <p:spPr bwMode="auto">
            <a:xfrm>
              <a:off x="5897153" y="4132217"/>
              <a:ext cx="945944" cy="615322"/>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Picture 2"/>
          <p:cNvPicPr>
            <a:picLocks noChangeAspect="1"/>
          </p:cNvPicPr>
          <p:nvPr/>
        </p:nvPicPr>
        <p:blipFill>
          <a:blip r:embed="rId3"/>
          <a:stretch/>
        </p:blipFill>
        <p:spPr bwMode="auto">
          <a:xfrm>
            <a:off x="3933557" y="867825"/>
            <a:ext cx="7772400" cy="5091245"/>
          </a:xfrm>
          <a:prstGeom prst="rect">
            <a:avLst/>
          </a:prstGeom>
        </p:spPr>
      </p:pic>
      <p:sp>
        <p:nvSpPr>
          <p:cNvPr id="8" name="TextBox 7"/>
          <p:cNvSpPr txBox="1"/>
          <p:nvPr/>
        </p:nvSpPr>
        <p:spPr bwMode="auto">
          <a:xfrm>
            <a:off x="716471" y="641654"/>
            <a:ext cx="2603548" cy="3108543"/>
          </a:xfrm>
          <a:prstGeom prst="rect">
            <a:avLst/>
          </a:prstGeom>
          <a:noFill/>
        </p:spPr>
        <p:txBody>
          <a:bodyPr wrap="square" rtlCol="0">
            <a:spAutoFit/>
          </a:bodyPr>
          <a:lstStyle/>
          <a:p>
            <a:pPr>
              <a:defRPr/>
            </a:pPr>
            <a:r>
              <a:rPr lang="fr-CH" sz="2800" b="1">
                <a:latin typeface="Helvetica Neue"/>
                <a:ea typeface="Helvetica Neue"/>
                <a:cs typeface="Helvetica Neue"/>
              </a:rPr>
              <a:t>Part du numérique dans les émissions de GES </a:t>
            </a:r>
            <a:r>
              <a:rPr lang="fr-CH" sz="2800" b="1">
                <a:solidFill>
                  <a:srgbClr val="FF0000"/>
                </a:solidFill>
                <a:latin typeface="Helvetica Neue"/>
                <a:ea typeface="Helvetica Neue"/>
                <a:cs typeface="Helvetica Neue"/>
              </a:rPr>
              <a:t>mondiales</a:t>
            </a:r>
            <a:r>
              <a:rPr lang="fr-CH" sz="2800" b="1">
                <a:latin typeface="Helvetica Neue"/>
                <a:ea typeface="Helvetica Neue"/>
                <a:cs typeface="Helvetica Neue"/>
              </a:rPr>
              <a:t>, chiffres 2019</a:t>
            </a:r>
            <a:endParaRPr/>
          </a:p>
        </p:txBody>
      </p:sp>
      <p:sp>
        <p:nvSpPr>
          <p:cNvPr id="12" name="ZoneTexte 8"/>
          <p:cNvSpPr txBox="1"/>
          <p:nvPr/>
        </p:nvSpPr>
        <p:spPr bwMode="auto">
          <a:xfrm>
            <a:off x="5815632" y="6474274"/>
            <a:ext cx="6101080" cy="307777"/>
          </a:xfrm>
          <a:prstGeom prst="rect">
            <a:avLst/>
          </a:prstGeom>
          <a:noFill/>
        </p:spPr>
        <p:txBody>
          <a:bodyPr wrap="square">
            <a:spAutoFit/>
          </a:bodyPr>
          <a:lstStyle/>
          <a:p>
            <a:pPr algn="r">
              <a:defRPr/>
            </a:pPr>
            <a:r>
              <a:rPr lang="fr-FR" sz="1400">
                <a:latin typeface="Helvetica Neue"/>
                <a:ea typeface="Helvetica Neue"/>
                <a:cs typeface="Helvetica Neue"/>
              </a:rPr>
              <a:t>Source : The Shift Project, 2021, p. 14-15, graphique simplifié</a:t>
            </a:r>
            <a:endParaRPr>
              <a:latin typeface="Helvetica Neue"/>
              <a:ea typeface="Helvetica Neue"/>
              <a:cs typeface="Helvetica Neue"/>
            </a:endParaRPr>
          </a:p>
        </p:txBody>
      </p:sp>
      <p:sp>
        <p:nvSpPr>
          <p:cNvPr id="14" name="Rectangle 13"/>
          <p:cNvSpPr/>
          <p:nvPr/>
        </p:nvSpPr>
        <p:spPr bwMode="auto">
          <a:xfrm>
            <a:off x="6859261" y="4321664"/>
            <a:ext cx="1660842" cy="58129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fr-CH" sz="1600">
                <a:latin typeface="Helvetica Neue"/>
                <a:ea typeface="Helvetica Neue"/>
                <a:cs typeface="Helvetica Neue"/>
              </a:rPr>
              <a:t>2019 : 3.5%</a:t>
            </a:r>
            <a:endParaRPr/>
          </a:p>
        </p:txBody>
      </p:sp>
      <p:sp>
        <p:nvSpPr>
          <p:cNvPr id="15" name="Rectangle 14"/>
          <p:cNvSpPr/>
          <p:nvPr/>
        </p:nvSpPr>
        <p:spPr bwMode="auto">
          <a:xfrm>
            <a:off x="4936042" y="2525423"/>
            <a:ext cx="1660842" cy="58129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defRPr/>
            </a:pPr>
            <a:r>
              <a:rPr lang="fr-CH" sz="1600">
                <a:latin typeface="Helvetica Neue"/>
                <a:ea typeface="Helvetica Neue"/>
                <a:cs typeface="Helvetica Neue"/>
              </a:rPr>
              <a:t>2013 : 2.9%</a:t>
            </a:r>
            <a:endParaRPr/>
          </a:p>
        </p:txBody>
      </p:sp>
      <p:cxnSp>
        <p:nvCxnSpPr>
          <p:cNvPr id="17" name="Straight Arrow Connector 16"/>
          <p:cNvCxnSpPr>
            <a:cxnSpLocks/>
            <a:stCxn id="15" idx="2"/>
          </p:cNvCxnSpPr>
          <p:nvPr/>
        </p:nvCxnSpPr>
        <p:spPr bwMode="auto">
          <a:xfrm flipH="1">
            <a:off x="5017592" y="3106718"/>
            <a:ext cx="748871" cy="80207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p:cNvCxnSpPr>
            <a:cxnSpLocks/>
            <a:stCxn id="14" idx="0"/>
          </p:cNvCxnSpPr>
          <p:nvPr/>
        </p:nvCxnSpPr>
        <p:spPr bwMode="auto">
          <a:xfrm flipV="1">
            <a:off x="7689682" y="3762870"/>
            <a:ext cx="534570" cy="5587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Oval 29"/>
          <p:cNvSpPr/>
          <p:nvPr/>
        </p:nvSpPr>
        <p:spPr bwMode="auto">
          <a:xfrm>
            <a:off x="7087649" y="1526709"/>
            <a:ext cx="2273203" cy="1220681"/>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defRPr/>
            </a:pPr>
            <a:r>
              <a:rPr lang="fr-CH" sz="1600">
                <a:latin typeface="Helvetica Neue"/>
                <a:ea typeface="Helvetica Neue"/>
                <a:cs typeface="Helvetica Neue"/>
              </a:rPr>
              <a:t>Doublement tous les 12 ans</a:t>
            </a:r>
            <a:endParaRPr/>
          </a:p>
        </p:txBody>
      </p:sp>
      <p:cxnSp>
        <p:nvCxnSpPr>
          <p:cNvPr id="32" name="Straight Connector 31"/>
          <p:cNvCxnSpPr>
            <a:cxnSpLocks/>
            <a:endCxn id="33" idx="7"/>
          </p:cNvCxnSpPr>
          <p:nvPr/>
        </p:nvCxnSpPr>
        <p:spPr bwMode="auto">
          <a:xfrm flipH="1">
            <a:off x="6371901" y="2744019"/>
            <a:ext cx="1852351" cy="687713"/>
          </a:xfrm>
          <a:prstGeom prst="line">
            <a:avLst/>
          </a:prstGeom>
        </p:spPr>
        <p:style>
          <a:lnRef idx="3">
            <a:schemeClr val="accent1"/>
          </a:lnRef>
          <a:fillRef idx="0">
            <a:schemeClr val="accent1"/>
          </a:fillRef>
          <a:effectRef idx="2">
            <a:schemeClr val="accent1"/>
          </a:effectRef>
          <a:fontRef idx="minor">
            <a:schemeClr val="tx1"/>
          </a:fontRef>
        </p:style>
      </p:cxnSp>
      <p:sp>
        <p:nvSpPr>
          <p:cNvPr id="33" name="Oval 32"/>
          <p:cNvSpPr/>
          <p:nvPr/>
        </p:nvSpPr>
        <p:spPr bwMode="auto">
          <a:xfrm>
            <a:off x="6123046" y="3388734"/>
            <a:ext cx="291552" cy="293614"/>
          </a:xfrm>
          <a:prstGeom prst="ellipse">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defRPr/>
            </a:pPr>
            <a:endParaRPr lang="fr-CH"/>
          </a:p>
        </p:txBody>
      </p:sp>
      <p:sp>
        <p:nvSpPr>
          <p:cNvPr id="35" name="TextBox 34"/>
          <p:cNvSpPr txBox="1"/>
          <p:nvPr/>
        </p:nvSpPr>
        <p:spPr bwMode="auto">
          <a:xfrm>
            <a:off x="374612" y="4757993"/>
            <a:ext cx="3444353"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defRPr/>
            </a:pPr>
            <a:r>
              <a:rPr lang="fr-CH" sz="2000">
                <a:latin typeface="Helvetica Neue"/>
                <a:ea typeface="Helvetica Neue"/>
                <a:cs typeface="Helvetica Neue"/>
              </a:rPr>
              <a:t>En comparaison mondiale :</a:t>
            </a:r>
            <a:endParaRPr/>
          </a:p>
          <a:p>
            <a:pPr>
              <a:defRPr/>
            </a:pPr>
            <a:endParaRPr lang="fr-CH" sz="2000">
              <a:latin typeface="Helvetica Neue"/>
              <a:ea typeface="Helvetica Neue"/>
              <a:cs typeface="Helvetica Neue"/>
            </a:endParaRPr>
          </a:p>
          <a:p>
            <a:pPr>
              <a:defRPr/>
            </a:pPr>
            <a:r>
              <a:rPr lang="fr-CH" sz="2000">
                <a:latin typeface="Helvetica Neue"/>
                <a:ea typeface="Helvetica Neue"/>
                <a:cs typeface="Helvetica Neue"/>
              </a:rPr>
              <a:t>Véhicules légers : 8%</a:t>
            </a:r>
            <a:endParaRPr/>
          </a:p>
        </p:txBody>
      </p:sp>
      <p:sp>
        <p:nvSpPr>
          <p:cNvPr id="42" name="Rectangle 41"/>
          <p:cNvSpPr/>
          <p:nvPr/>
        </p:nvSpPr>
        <p:spPr bwMode="auto">
          <a:xfrm>
            <a:off x="9944998" y="1100594"/>
            <a:ext cx="1660842" cy="581295"/>
          </a:xfrm>
          <a:prstGeom prst="rect">
            <a:avLst/>
          </a:prstGeom>
          <a:solidFill>
            <a:srgbClr val="FF2600">
              <a:alpha val="78824"/>
            </a:srgbClr>
          </a:solidFill>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fr-CH" sz="1600">
                <a:latin typeface="Helvetica Neue"/>
                <a:ea typeface="Helvetica Neue"/>
                <a:cs typeface="Helvetica Neue"/>
              </a:rPr>
              <a:t>2025 : pot. ~7%</a:t>
            </a:r>
            <a:endParaRPr/>
          </a:p>
        </p:txBody>
      </p:sp>
      <p:cxnSp>
        <p:nvCxnSpPr>
          <p:cNvPr id="43" name="Straight Arrow Connector 42"/>
          <p:cNvCxnSpPr>
            <a:cxnSpLocks/>
            <a:stCxn id="42" idx="2"/>
          </p:cNvCxnSpPr>
          <p:nvPr/>
        </p:nvCxnSpPr>
        <p:spPr bwMode="auto">
          <a:xfrm>
            <a:off x="10775419" y="1681889"/>
            <a:ext cx="534570" cy="5587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Oval 3"/>
          <p:cNvSpPr/>
          <p:nvPr/>
        </p:nvSpPr>
        <p:spPr bwMode="auto">
          <a:xfrm>
            <a:off x="10135372" y="2703752"/>
            <a:ext cx="398032" cy="68498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sp>
        <p:nvSpPr>
          <p:cNvPr id="5" name="Rectangle 4"/>
          <p:cNvSpPr/>
          <p:nvPr/>
        </p:nvSpPr>
        <p:spPr bwMode="auto">
          <a:xfrm>
            <a:off x="9784965" y="4088626"/>
            <a:ext cx="1660842" cy="581295"/>
          </a:xfrm>
          <a:prstGeom prst="rect">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fr-CH" sz="1600">
                <a:latin typeface="Helvetica Neue"/>
                <a:ea typeface="Helvetica Neue"/>
                <a:cs typeface="Helvetica Neue"/>
              </a:rPr>
              <a:t>2023 : ~5%</a:t>
            </a:r>
            <a:endParaRPr/>
          </a:p>
        </p:txBody>
      </p:sp>
      <p:cxnSp>
        <p:nvCxnSpPr>
          <p:cNvPr id="6" name="Straight Arrow Connector 5"/>
          <p:cNvCxnSpPr>
            <a:cxnSpLocks/>
            <a:stCxn id="5" idx="0"/>
          </p:cNvCxnSpPr>
          <p:nvPr/>
        </p:nvCxnSpPr>
        <p:spPr bwMode="auto">
          <a:xfrm flipH="1" flipV="1">
            <a:off x="10402645" y="3469267"/>
            <a:ext cx="212741" cy="619359"/>
          </a:xfrm>
          <a:prstGeom prst="straightConnector1">
            <a:avLst/>
          </a:prstGeom>
          <a:ln>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Numérique et aviation : une comparaison trompeuse</a:t>
            </a:r>
            <a:endParaRPr/>
          </a:p>
        </p:txBody>
      </p:sp>
      <p:sp>
        <p:nvSpPr>
          <p:cNvPr id="3" name="Content Placeholder 2"/>
          <p:cNvSpPr>
            <a:spLocks noGrp="1"/>
          </p:cNvSpPr>
          <p:nvPr>
            <p:ph idx="1"/>
          </p:nvPr>
        </p:nvSpPr>
        <p:spPr bwMode="auto"/>
        <p:txBody>
          <a:bodyPr>
            <a:normAutofit lnSpcReduction="10000"/>
          </a:bodyPr>
          <a:lstStyle/>
          <a:p>
            <a:pPr>
              <a:defRPr/>
            </a:pPr>
            <a:r>
              <a:rPr lang="fr-CH"/>
              <a:t>Aviation (personnes) : ~2.5% des émissions de GES mondiales, dans la plupart des rapports</a:t>
            </a:r>
            <a:endParaRPr/>
          </a:p>
          <a:p>
            <a:pPr>
              <a:defRPr/>
            </a:pPr>
            <a:r>
              <a:rPr lang="fr-CH"/>
              <a:t>Oui, mais :</a:t>
            </a:r>
            <a:endParaRPr/>
          </a:p>
          <a:p>
            <a:pPr lvl="1">
              <a:defRPr/>
            </a:pPr>
            <a:r>
              <a:rPr lang="fr-CH"/>
              <a:t>Avec les effets CO</a:t>
            </a:r>
            <a:r>
              <a:rPr lang="fr-CH" baseline="-25000"/>
              <a:t>2</a:t>
            </a:r>
            <a:r>
              <a:rPr lang="fr-CH"/>
              <a:t> et non-CO</a:t>
            </a:r>
            <a:r>
              <a:rPr lang="fr-CH" baseline="-25000"/>
              <a:t>2</a:t>
            </a:r>
            <a:r>
              <a:rPr lang="fr-CH"/>
              <a:t>, la part monte à 5.1%</a:t>
            </a:r>
            <a:endParaRPr/>
          </a:p>
          <a:p>
            <a:pPr lvl="1">
              <a:defRPr/>
            </a:pPr>
            <a:r>
              <a:rPr lang="fr-CH"/>
              <a:t>En 2018, seulement 2-4% de la population mondiale a pris l’avion</a:t>
            </a:r>
            <a:endParaRPr/>
          </a:p>
          <a:p>
            <a:pPr lvl="1">
              <a:defRPr/>
            </a:pPr>
            <a:r>
              <a:rPr lang="fr-CH"/>
              <a:t>1% de la population mondiale est responsable de 50% des émissions de l’aviation commerciale</a:t>
            </a:r>
            <a:endParaRPr/>
          </a:p>
          <a:p>
            <a:pPr lvl="1">
              <a:defRPr/>
            </a:pPr>
            <a:endParaRPr lang="fr-CH"/>
          </a:p>
          <a:p>
            <a:pPr>
              <a:defRPr/>
            </a:pPr>
            <a:r>
              <a:rPr lang="fr-CH"/>
              <a:t>Pour la Suisse, pas les mêmes chiffres : </a:t>
            </a:r>
            <a:endParaRPr/>
          </a:p>
          <a:p>
            <a:pPr lvl="1">
              <a:defRPr/>
            </a:pPr>
            <a:r>
              <a:rPr lang="fr-CH"/>
              <a:t>Aviation des </a:t>
            </a:r>
            <a:r>
              <a:rPr lang="fr-CH"/>
              <a:t>vaudois·e·s</a:t>
            </a:r>
            <a:r>
              <a:rPr lang="fr-CH"/>
              <a:t> : 8% à 16% des émissions de GES</a:t>
            </a:r>
            <a:endParaRPr/>
          </a:p>
          <a:p>
            <a:pPr lvl="1">
              <a:defRPr/>
            </a:pPr>
            <a:r>
              <a:rPr lang="fr-CH"/>
              <a:t>Avec les effets CO</a:t>
            </a:r>
            <a:r>
              <a:rPr lang="fr-CH" baseline="-25000"/>
              <a:t>2</a:t>
            </a:r>
            <a:r>
              <a:rPr lang="fr-CH"/>
              <a:t> et non-CO</a:t>
            </a:r>
            <a:r>
              <a:rPr lang="fr-CH" baseline="-25000"/>
              <a:t>2</a:t>
            </a:r>
            <a:r>
              <a:rPr lang="fr-CH"/>
              <a:t>, potentiellement encore plus</a:t>
            </a:r>
            <a:endParaRPr/>
          </a:p>
        </p:txBody>
      </p:sp>
      <p:sp>
        <p:nvSpPr>
          <p:cNvPr id="4" name="ZoneTexte 8"/>
          <p:cNvSpPr txBox="1"/>
          <p:nvPr/>
        </p:nvSpPr>
        <p:spPr bwMode="auto">
          <a:xfrm>
            <a:off x="5815632" y="6474274"/>
            <a:ext cx="6101080" cy="307777"/>
          </a:xfrm>
          <a:prstGeom prst="rect">
            <a:avLst/>
          </a:prstGeom>
          <a:noFill/>
        </p:spPr>
        <p:txBody>
          <a:bodyPr wrap="square">
            <a:spAutoFit/>
          </a:bodyPr>
          <a:lstStyle/>
          <a:p>
            <a:pPr algn="r">
              <a:defRPr/>
            </a:pPr>
            <a:r>
              <a:rPr lang="fr-FR" sz="1400">
                <a:ea typeface="Calibri"/>
                <a:cs typeface="Calibri"/>
              </a:rPr>
              <a:t>Source : </a:t>
            </a:r>
            <a:r>
              <a:rPr lang="fr-FR" sz="1400">
                <a:ea typeface="Calibri"/>
                <a:cs typeface="Calibri"/>
              </a:rPr>
              <a:t>Gössling</a:t>
            </a:r>
            <a:r>
              <a:rPr lang="fr-FR" sz="1400">
                <a:ea typeface="Calibri"/>
                <a:cs typeface="Calibri"/>
              </a:rPr>
              <a:t> &amp; </a:t>
            </a:r>
            <a:r>
              <a:rPr lang="fr-FR" sz="1400">
                <a:ea typeface="Calibri"/>
                <a:cs typeface="Calibri"/>
              </a:rPr>
              <a:t>Humpe</a:t>
            </a:r>
            <a:r>
              <a:rPr lang="fr-FR" sz="1400">
                <a:ea typeface="Calibri"/>
                <a:cs typeface="Calibri"/>
              </a:rPr>
              <a:t>, 2020 ; Quantis, 2022 ; ISAE-SUPAERO, 2021</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Qu’en est-il en Europe ? </a:t>
            </a:r>
            <a:r>
              <a:rPr lang="fr-CH"/>
              <a:t>Exemple de la France </a:t>
            </a:r>
            <a:endParaRPr lang="fr-CH"/>
          </a:p>
        </p:txBody>
      </p:sp>
      <p:sp>
        <p:nvSpPr>
          <p:cNvPr id="5" name="Rectangle 4"/>
          <p:cNvSpPr/>
          <p:nvPr/>
        </p:nvSpPr>
        <p:spPr bwMode="auto">
          <a:xfrm>
            <a:off x="595329" y="2851586"/>
            <a:ext cx="1494123" cy="942703"/>
          </a:xfrm>
          <a:prstGeom prst="rect">
            <a:avLst/>
          </a:prstGeom>
          <a:solidFill>
            <a:schemeClr val="accent2"/>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fr-CH" sz="2800" b="1" u="sng">
                <a:latin typeface="Helvetica Neue"/>
                <a:ea typeface="Helvetica Neue"/>
                <a:cs typeface="Helvetica Neue"/>
              </a:rPr>
              <a:t>2020</a:t>
            </a:r>
            <a:endParaRPr/>
          </a:p>
          <a:p>
            <a:pPr algn="ctr">
              <a:defRPr/>
            </a:pPr>
            <a:r>
              <a:rPr lang="fr-CH" sz="2800" b="1">
                <a:latin typeface="Helvetica Neue"/>
                <a:ea typeface="Helvetica Neue"/>
                <a:cs typeface="Helvetica Neue"/>
              </a:rPr>
              <a:t>2.5%</a:t>
            </a:r>
            <a:endParaRPr/>
          </a:p>
        </p:txBody>
      </p:sp>
      <p:sp>
        <p:nvSpPr>
          <p:cNvPr id="6" name="Rectangle 5"/>
          <p:cNvSpPr/>
          <p:nvPr/>
        </p:nvSpPr>
        <p:spPr bwMode="auto">
          <a:xfrm>
            <a:off x="5437255" y="2851585"/>
            <a:ext cx="1494123" cy="942703"/>
          </a:xfrm>
          <a:prstGeom prst="rect">
            <a:avLst/>
          </a:prstGeom>
          <a:solidFill>
            <a:schemeClr val="accent4"/>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defRPr/>
            </a:pPr>
            <a:r>
              <a:rPr lang="fr-CH" sz="2800" b="1" u="sng">
                <a:latin typeface="Helvetica Neue"/>
                <a:ea typeface="Helvetica Neue"/>
                <a:cs typeface="Helvetica Neue"/>
              </a:rPr>
              <a:t>2020</a:t>
            </a:r>
            <a:endParaRPr/>
          </a:p>
          <a:p>
            <a:pPr algn="ctr">
              <a:defRPr/>
            </a:pPr>
            <a:r>
              <a:rPr lang="fr-CH" sz="2800" b="1">
                <a:latin typeface="Helvetica Neue"/>
                <a:ea typeface="Helvetica Neue"/>
                <a:cs typeface="Helvetica Neue"/>
              </a:rPr>
              <a:t>10%</a:t>
            </a:r>
            <a:endParaRPr/>
          </a:p>
        </p:txBody>
      </p:sp>
      <p:sp>
        <p:nvSpPr>
          <p:cNvPr id="7" name="Rectangle 6"/>
          <p:cNvSpPr/>
          <p:nvPr/>
        </p:nvSpPr>
        <p:spPr bwMode="auto">
          <a:xfrm>
            <a:off x="8863037" y="2851584"/>
            <a:ext cx="1494123" cy="94270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CH" sz="2800" b="1" u="sng">
                <a:latin typeface="Helvetica Neue"/>
                <a:ea typeface="Helvetica Neue"/>
                <a:cs typeface="Helvetica Neue"/>
              </a:rPr>
              <a:t>2020</a:t>
            </a:r>
            <a:endParaRPr/>
          </a:p>
          <a:p>
            <a:pPr algn="ctr">
              <a:defRPr/>
            </a:pPr>
            <a:r>
              <a:rPr lang="fr-CH" sz="2800" b="1">
                <a:latin typeface="Helvetica Neue"/>
                <a:ea typeface="Helvetica Neue"/>
                <a:cs typeface="Helvetica Neue"/>
              </a:rPr>
              <a:t>6%</a:t>
            </a:r>
            <a:endParaRPr/>
          </a:p>
        </p:txBody>
      </p:sp>
      <p:sp>
        <p:nvSpPr>
          <p:cNvPr id="11" name="ZoneTexte 8"/>
          <p:cNvSpPr txBox="1"/>
          <p:nvPr/>
        </p:nvSpPr>
        <p:spPr bwMode="auto">
          <a:xfrm>
            <a:off x="5815632" y="6474274"/>
            <a:ext cx="6101080" cy="307777"/>
          </a:xfrm>
          <a:prstGeom prst="rect">
            <a:avLst/>
          </a:prstGeom>
          <a:noFill/>
        </p:spPr>
        <p:txBody>
          <a:bodyPr wrap="square">
            <a:spAutoFit/>
          </a:bodyPr>
          <a:lstStyle/>
          <a:p>
            <a:pPr algn="r">
              <a:defRPr/>
            </a:pPr>
            <a:r>
              <a:rPr lang="fr-FR" sz="1400">
                <a:latin typeface="Helvetica Neue"/>
                <a:ea typeface="Helvetica Neue"/>
                <a:cs typeface="Helvetica Neue"/>
              </a:rPr>
              <a:t>Source : ADEME, 2022, 2023, chiffres 2020</a:t>
            </a:r>
            <a:endParaRPr>
              <a:latin typeface="Helvetica Neue"/>
              <a:ea typeface="Helvetica Neue"/>
              <a:cs typeface="Helvetica Neue"/>
            </a:endParaRPr>
          </a:p>
        </p:txBody>
      </p:sp>
      <p:sp>
        <p:nvSpPr>
          <p:cNvPr id="12" name="TextBox 11"/>
          <p:cNvSpPr txBox="1"/>
          <p:nvPr/>
        </p:nvSpPr>
        <p:spPr bwMode="auto">
          <a:xfrm>
            <a:off x="595329" y="4241644"/>
            <a:ext cx="3450257" cy="184665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defRPr/>
            </a:pPr>
            <a:r>
              <a:rPr lang="fr-CH" sz="2000">
                <a:latin typeface="Helvetica Neue"/>
                <a:ea typeface="Helvetica Neue"/>
                <a:cs typeface="Helvetica Neue"/>
              </a:rPr>
              <a:t>En comparaison (GES) :</a:t>
            </a:r>
            <a:endParaRPr/>
          </a:p>
          <a:p>
            <a:pPr>
              <a:defRPr/>
            </a:pPr>
            <a:endParaRPr lang="fr-CH" sz="2000">
              <a:latin typeface="Helvetica Neue"/>
              <a:ea typeface="Helvetica Neue"/>
              <a:cs typeface="Helvetica Neue"/>
            </a:endParaRPr>
          </a:p>
          <a:p>
            <a:pPr>
              <a:defRPr/>
            </a:pPr>
            <a:r>
              <a:rPr lang="fr-CH" sz="2000">
                <a:latin typeface="Helvetica Neue"/>
                <a:ea typeface="Helvetica Neue"/>
                <a:cs typeface="Helvetica Neue"/>
              </a:rPr>
              <a:t>Véhicules légers : 21%</a:t>
            </a:r>
            <a:endParaRPr/>
          </a:p>
          <a:p>
            <a:pPr>
              <a:defRPr/>
            </a:pPr>
            <a:r>
              <a:rPr lang="fr-CH" sz="2000">
                <a:latin typeface="Helvetica Neue"/>
                <a:ea typeface="Helvetica Neue"/>
                <a:cs typeface="Helvetica Neue"/>
              </a:rPr>
              <a:t>Fruits et légumes : 2.4%</a:t>
            </a:r>
            <a:endParaRPr/>
          </a:p>
          <a:p>
            <a:pPr>
              <a:defRPr/>
            </a:pPr>
            <a:endParaRPr lang="fr-CH" sz="2000">
              <a:latin typeface="Helvetica Neue"/>
              <a:ea typeface="Helvetica Neue"/>
              <a:cs typeface="Helvetica Neue"/>
            </a:endParaRPr>
          </a:p>
          <a:p>
            <a:pPr>
              <a:defRPr/>
            </a:pPr>
            <a:r>
              <a:rPr lang="fr-CH" sz="1400">
                <a:latin typeface="Helvetica Neue"/>
                <a:ea typeface="Helvetica Neue"/>
                <a:cs typeface="Helvetica Neue"/>
              </a:rPr>
              <a:t>(source : Carbone 4, 2022, chiffres 2019)</a:t>
            </a:r>
            <a:endParaRPr/>
          </a:p>
        </p:txBody>
      </p:sp>
      <p:sp>
        <p:nvSpPr>
          <p:cNvPr id="13" name="Rectangle 12"/>
          <p:cNvSpPr/>
          <p:nvPr/>
        </p:nvSpPr>
        <p:spPr bwMode="auto">
          <a:xfrm>
            <a:off x="2091902" y="2851586"/>
            <a:ext cx="1494123" cy="942703"/>
          </a:xfrm>
          <a:prstGeom prst="rect">
            <a:avLst/>
          </a:prstGeom>
          <a:solidFill>
            <a:schemeClr val="accent2">
              <a:lumMod val="7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fr-CH" sz="2800" b="1" u="sng">
                <a:latin typeface="Helvetica Neue"/>
                <a:ea typeface="Helvetica Neue"/>
                <a:cs typeface="Helvetica Neue"/>
              </a:rPr>
              <a:t>2030</a:t>
            </a:r>
            <a:endParaRPr/>
          </a:p>
          <a:p>
            <a:pPr algn="ctr">
              <a:defRPr/>
            </a:pPr>
            <a:r>
              <a:rPr lang="fr-CH" sz="2800" b="1">
                <a:latin typeface="Helvetica Neue"/>
                <a:ea typeface="Helvetica Neue"/>
                <a:cs typeface="Helvetica Neue"/>
              </a:rPr>
              <a:t>x1.5</a:t>
            </a:r>
            <a:endParaRPr/>
          </a:p>
        </p:txBody>
      </p:sp>
      <p:sp>
        <p:nvSpPr>
          <p:cNvPr id="14" name="Rectangle 13"/>
          <p:cNvSpPr/>
          <p:nvPr/>
        </p:nvSpPr>
        <p:spPr bwMode="auto">
          <a:xfrm>
            <a:off x="3586026" y="2851586"/>
            <a:ext cx="1494123" cy="942703"/>
          </a:xfrm>
          <a:prstGeom prst="rect">
            <a:avLst/>
          </a:prstGeom>
          <a:solidFill>
            <a:schemeClr val="accent2">
              <a:lumMod val="5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fr-CH" sz="2800" b="1" u="sng">
                <a:latin typeface="Helvetica Neue"/>
                <a:ea typeface="Helvetica Neue"/>
                <a:cs typeface="Helvetica Neue"/>
              </a:rPr>
              <a:t>2050</a:t>
            </a:r>
            <a:endParaRPr/>
          </a:p>
          <a:p>
            <a:pPr algn="ctr">
              <a:defRPr/>
            </a:pPr>
            <a:r>
              <a:rPr lang="fr-CH" sz="2800" b="1">
                <a:latin typeface="Helvetica Neue"/>
                <a:ea typeface="Helvetica Neue"/>
                <a:cs typeface="Helvetica Neue"/>
              </a:rPr>
              <a:t>x3</a:t>
            </a:r>
            <a:endParaRPr/>
          </a:p>
        </p:txBody>
      </p:sp>
      <p:sp>
        <p:nvSpPr>
          <p:cNvPr id="15" name="Rectangle 14"/>
          <p:cNvSpPr/>
          <p:nvPr/>
        </p:nvSpPr>
        <p:spPr bwMode="auto">
          <a:xfrm>
            <a:off x="6931378" y="2851585"/>
            <a:ext cx="1494123" cy="942703"/>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defRPr/>
            </a:pPr>
            <a:r>
              <a:rPr lang="fr-CH" sz="2800" b="1" u="sng">
                <a:latin typeface="Helvetica Neue"/>
                <a:ea typeface="Helvetica Neue"/>
                <a:cs typeface="Helvetica Neue"/>
              </a:rPr>
              <a:t>2050</a:t>
            </a:r>
            <a:endParaRPr/>
          </a:p>
          <a:p>
            <a:pPr algn="ctr">
              <a:defRPr/>
            </a:pPr>
            <a:r>
              <a:rPr lang="fr-CH" sz="2800" b="1">
                <a:latin typeface="Helvetica Neue"/>
                <a:ea typeface="Helvetica Neue"/>
                <a:cs typeface="Helvetica Neue"/>
              </a:rPr>
              <a:t>~x2</a:t>
            </a:r>
            <a:endParaRPr/>
          </a:p>
        </p:txBody>
      </p:sp>
      <p:sp>
        <p:nvSpPr>
          <p:cNvPr id="16" name="Rectangle 15"/>
          <p:cNvSpPr/>
          <p:nvPr/>
        </p:nvSpPr>
        <p:spPr bwMode="auto">
          <a:xfrm>
            <a:off x="10357160" y="2851583"/>
            <a:ext cx="1494123" cy="942703"/>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CH" sz="2800" b="1" u="sng">
                <a:latin typeface="Helvetica Neue"/>
                <a:ea typeface="Helvetica Neue"/>
                <a:cs typeface="Helvetica Neue"/>
              </a:rPr>
              <a:t>2050</a:t>
            </a:r>
            <a:endParaRPr/>
          </a:p>
          <a:p>
            <a:pPr algn="ctr">
              <a:defRPr/>
            </a:pPr>
            <a:r>
              <a:rPr lang="fr-CH" sz="2800" b="1">
                <a:latin typeface="Helvetica Neue"/>
                <a:ea typeface="Helvetica Neue"/>
                <a:cs typeface="Helvetica Neue"/>
              </a:rPr>
              <a:t>x2.5</a:t>
            </a:r>
            <a:endParaRPr/>
          </a:p>
        </p:txBody>
      </p:sp>
      <p:sp>
        <p:nvSpPr>
          <p:cNvPr id="18" name="Rectangle 17"/>
          <p:cNvSpPr/>
          <p:nvPr/>
        </p:nvSpPr>
        <p:spPr bwMode="auto">
          <a:xfrm>
            <a:off x="5437255" y="5142146"/>
            <a:ext cx="1494123" cy="942703"/>
          </a:xfrm>
          <a:prstGeom prst="rect">
            <a:avLst/>
          </a:prstGeom>
          <a:solidFill>
            <a:schemeClr val="accent2"/>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fr-CH" sz="2400" b="1" u="sng">
                <a:latin typeface="Helvetica Neue"/>
                <a:ea typeface="Helvetica Neue"/>
                <a:cs typeface="Helvetica Neue"/>
              </a:rPr>
              <a:t>GES</a:t>
            </a:r>
            <a:endParaRPr/>
          </a:p>
          <a:p>
            <a:pPr algn="ctr">
              <a:defRPr/>
            </a:pPr>
            <a:r>
              <a:rPr lang="fr-CH" sz="2400" b="1">
                <a:latin typeface="Helvetica Neue"/>
                <a:ea typeface="Helvetica Neue"/>
                <a:cs typeface="Helvetica Neue"/>
              </a:rPr>
              <a:t>79%</a:t>
            </a:r>
            <a:endParaRPr/>
          </a:p>
        </p:txBody>
      </p:sp>
      <p:sp>
        <p:nvSpPr>
          <p:cNvPr id="20" name="Rectangle 19"/>
          <p:cNvSpPr/>
          <p:nvPr/>
        </p:nvSpPr>
        <p:spPr bwMode="auto">
          <a:xfrm>
            <a:off x="6933829" y="5142146"/>
            <a:ext cx="1494123" cy="94270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CH" sz="2400" b="1" u="sng">
                <a:latin typeface="Helvetica Neue"/>
                <a:ea typeface="Helvetica Neue"/>
                <a:cs typeface="Helvetica Neue"/>
              </a:rPr>
              <a:t>Déchets</a:t>
            </a:r>
            <a:endParaRPr/>
          </a:p>
          <a:p>
            <a:pPr algn="ctr">
              <a:defRPr/>
            </a:pPr>
            <a:r>
              <a:rPr lang="fr-CH" sz="2400" b="1">
                <a:latin typeface="Helvetica Neue"/>
                <a:ea typeface="Helvetica Neue"/>
                <a:cs typeface="Helvetica Neue"/>
              </a:rPr>
              <a:t>98%</a:t>
            </a:r>
            <a:endParaRPr/>
          </a:p>
        </p:txBody>
      </p:sp>
      <p:sp>
        <p:nvSpPr>
          <p:cNvPr id="21" name="Rectangle 20"/>
          <p:cNvSpPr/>
          <p:nvPr/>
        </p:nvSpPr>
        <p:spPr bwMode="auto">
          <a:xfrm>
            <a:off x="8862468" y="5142146"/>
            <a:ext cx="1494123" cy="942703"/>
          </a:xfrm>
          <a:prstGeom prst="rect">
            <a:avLst/>
          </a:prstGeom>
          <a:solidFill>
            <a:schemeClr val="accent2">
              <a:lumMod val="7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fr-CH" sz="2400" b="1" u="sng">
                <a:latin typeface="Helvetica Neue"/>
                <a:ea typeface="Helvetica Neue"/>
                <a:cs typeface="Helvetica Neue"/>
              </a:rPr>
              <a:t>GES</a:t>
            </a:r>
            <a:endParaRPr/>
          </a:p>
          <a:p>
            <a:pPr algn="ctr">
              <a:defRPr/>
            </a:pPr>
            <a:r>
              <a:rPr lang="fr-CH" sz="2400" b="1">
                <a:latin typeface="Helvetica Neue"/>
                <a:ea typeface="Helvetica Neue"/>
                <a:cs typeface="Helvetica Neue"/>
              </a:rPr>
              <a:t>79%</a:t>
            </a:r>
            <a:endParaRPr/>
          </a:p>
        </p:txBody>
      </p:sp>
      <p:sp>
        <p:nvSpPr>
          <p:cNvPr id="23" name="Rectangle 22"/>
          <p:cNvSpPr/>
          <p:nvPr/>
        </p:nvSpPr>
        <p:spPr bwMode="auto">
          <a:xfrm>
            <a:off x="10359042" y="5142146"/>
            <a:ext cx="1494123" cy="942703"/>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CH" sz="2400" b="1" u="sng">
                <a:latin typeface="Helvetica Neue"/>
                <a:ea typeface="Helvetica Neue"/>
                <a:cs typeface="Helvetica Neue"/>
              </a:rPr>
              <a:t>Déchets</a:t>
            </a:r>
            <a:endParaRPr/>
          </a:p>
          <a:p>
            <a:pPr algn="ctr">
              <a:defRPr/>
            </a:pPr>
            <a:r>
              <a:rPr lang="fr-CH" sz="2400" b="1">
                <a:latin typeface="Helvetica Neue"/>
                <a:ea typeface="Helvetica Neue"/>
                <a:cs typeface="Helvetica Neue"/>
              </a:rPr>
              <a:t>87%</a:t>
            </a:r>
            <a:endParaRPr/>
          </a:p>
        </p:txBody>
      </p:sp>
      <p:sp>
        <p:nvSpPr>
          <p:cNvPr id="8" name="Rectangle 7"/>
          <p:cNvSpPr/>
          <p:nvPr/>
        </p:nvSpPr>
        <p:spPr bwMode="auto">
          <a:xfrm>
            <a:off x="595897" y="2249268"/>
            <a:ext cx="4486134" cy="60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Empreinte carbone (GES)</a:t>
            </a:r>
            <a:endParaRPr/>
          </a:p>
        </p:txBody>
      </p:sp>
      <p:sp>
        <p:nvSpPr>
          <p:cNvPr id="9" name="Rectangle 8"/>
          <p:cNvSpPr/>
          <p:nvPr/>
        </p:nvSpPr>
        <p:spPr bwMode="auto">
          <a:xfrm>
            <a:off x="5437255" y="2249267"/>
            <a:ext cx="2988246" cy="60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Consommation électrique</a:t>
            </a:r>
            <a:endParaRPr/>
          </a:p>
        </p:txBody>
      </p:sp>
      <p:sp>
        <p:nvSpPr>
          <p:cNvPr id="10" name="Rectangle 9"/>
          <p:cNvSpPr/>
          <p:nvPr/>
        </p:nvSpPr>
        <p:spPr bwMode="auto">
          <a:xfrm>
            <a:off x="8863036" y="2247276"/>
            <a:ext cx="2988245" cy="602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Production de déchets (en kg)</a:t>
            </a:r>
            <a:endParaRPr/>
          </a:p>
        </p:txBody>
      </p:sp>
      <p:sp>
        <p:nvSpPr>
          <p:cNvPr id="19" name="Rectangle 18"/>
          <p:cNvSpPr/>
          <p:nvPr/>
        </p:nvSpPr>
        <p:spPr bwMode="auto">
          <a:xfrm>
            <a:off x="5437823" y="4539828"/>
            <a:ext cx="2988246" cy="60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Phase de production</a:t>
            </a:r>
            <a:endParaRPr/>
          </a:p>
        </p:txBody>
      </p:sp>
      <p:sp>
        <p:nvSpPr>
          <p:cNvPr id="22" name="Rectangle 21"/>
          <p:cNvSpPr/>
          <p:nvPr/>
        </p:nvSpPr>
        <p:spPr bwMode="auto">
          <a:xfrm>
            <a:off x="8863036" y="4539828"/>
            <a:ext cx="2988246" cy="60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Terminaux (TV, smartphones, ordinateurs + IoT)</a:t>
            </a:r>
            <a:endParaRPr/>
          </a:p>
        </p:txBody>
      </p:sp>
      <p:pic>
        <p:nvPicPr>
          <p:cNvPr id="24" name="Picture 23"/>
          <p:cNvPicPr>
            <a:picLocks noChangeAspect="1"/>
          </p:cNvPicPr>
          <p:nvPr/>
        </p:nvPicPr>
        <p:blipFill>
          <a:blip r:embed="rId3"/>
          <a:srcRect l="2112" t="0" r="0" b="0"/>
          <a:stretch/>
        </p:blipFill>
        <p:spPr bwMode="auto">
          <a:xfrm>
            <a:off x="7863890" y="401619"/>
            <a:ext cx="4111468" cy="59152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Et pour la Suisse ? Quelques </a:t>
            </a:r>
            <a:r>
              <a:rPr lang="fr-CH" u="sng"/>
              <a:t>estimations</a:t>
            </a:r>
            <a:endParaRPr/>
          </a:p>
        </p:txBody>
      </p:sp>
      <p:sp>
        <p:nvSpPr>
          <p:cNvPr id="5" name="Rectangle 4"/>
          <p:cNvSpPr/>
          <p:nvPr/>
        </p:nvSpPr>
        <p:spPr bwMode="auto">
          <a:xfrm>
            <a:off x="3130263" y="2851580"/>
            <a:ext cx="2302009" cy="942703"/>
          </a:xfrm>
          <a:prstGeom prst="rect">
            <a:avLst/>
          </a:prstGeom>
          <a:solidFill>
            <a:schemeClr val="accent2"/>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fr-CH" sz="2800" b="1" u="sng">
                <a:latin typeface="Helvetica Neue"/>
                <a:ea typeface="Helvetica Neue"/>
                <a:cs typeface="Helvetica Neue"/>
              </a:rPr>
              <a:t>2018 </a:t>
            </a:r>
            <a:r>
              <a:rPr lang="fr-CH" b="1" u="sng">
                <a:latin typeface="Helvetica Neue"/>
                <a:ea typeface="Helvetica Neue"/>
                <a:cs typeface="Helvetica Neue"/>
              </a:rPr>
              <a:t>(</a:t>
            </a:r>
            <a:r>
              <a:rPr lang="fr-CH" b="1" u="sng">
                <a:latin typeface="Helvetica Neue"/>
                <a:ea typeface="Helvetica Neue"/>
                <a:cs typeface="Helvetica Neue"/>
              </a:rPr>
              <a:t>Climpact</a:t>
            </a:r>
            <a:r>
              <a:rPr lang="fr-CH" b="1" u="sng">
                <a:latin typeface="Helvetica Neue"/>
                <a:ea typeface="Helvetica Neue"/>
                <a:cs typeface="Helvetica Neue"/>
              </a:rPr>
              <a:t>)</a:t>
            </a:r>
            <a:endParaRPr lang="fr-CH" sz="2800" b="1" u="sng">
              <a:latin typeface="Helvetica Neue"/>
              <a:ea typeface="Helvetica Neue"/>
              <a:cs typeface="Helvetica Neue"/>
            </a:endParaRPr>
          </a:p>
          <a:p>
            <a:pPr algn="ctr">
              <a:defRPr/>
            </a:pPr>
            <a:r>
              <a:rPr lang="fr-CH" sz="2800" b="1">
                <a:latin typeface="Helvetica Neue"/>
                <a:ea typeface="Helvetica Neue"/>
                <a:cs typeface="Helvetica Neue"/>
              </a:rPr>
              <a:t>3.8%</a:t>
            </a:r>
            <a:endParaRPr/>
          </a:p>
        </p:txBody>
      </p:sp>
      <p:sp>
        <p:nvSpPr>
          <p:cNvPr id="6" name="Rectangle 5"/>
          <p:cNvSpPr/>
          <p:nvPr/>
        </p:nvSpPr>
        <p:spPr bwMode="auto">
          <a:xfrm>
            <a:off x="7721455" y="2851583"/>
            <a:ext cx="2174728" cy="942703"/>
          </a:xfrm>
          <a:prstGeom prst="rect">
            <a:avLst/>
          </a:prstGeom>
          <a:solidFill>
            <a:schemeClr val="accent4"/>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defRPr/>
            </a:pPr>
            <a:r>
              <a:rPr lang="fr-CH" sz="2800" b="1" u="sng">
                <a:latin typeface="Helvetica Neue"/>
                <a:ea typeface="Helvetica Neue"/>
                <a:cs typeface="Helvetica Neue"/>
              </a:rPr>
              <a:t>2019 </a:t>
            </a:r>
            <a:r>
              <a:rPr lang="fr-CH" b="1" u="sng">
                <a:latin typeface="Helvetica Neue"/>
                <a:ea typeface="Helvetica Neue"/>
                <a:cs typeface="Helvetica Neue"/>
              </a:rPr>
              <a:t>(OFEN)</a:t>
            </a:r>
            <a:endParaRPr lang="fr-CH" sz="2800" b="1" u="sng">
              <a:latin typeface="Helvetica Neue"/>
              <a:ea typeface="Helvetica Neue"/>
              <a:cs typeface="Helvetica Neue"/>
            </a:endParaRPr>
          </a:p>
          <a:p>
            <a:pPr algn="ctr">
              <a:defRPr/>
            </a:pPr>
            <a:r>
              <a:rPr lang="fr-CH" sz="2800" b="1">
                <a:latin typeface="Helvetica Neue"/>
                <a:ea typeface="Helvetica Neue"/>
                <a:cs typeface="Helvetica Neue"/>
              </a:rPr>
              <a:t>Min. 9%</a:t>
            </a:r>
            <a:endParaRPr/>
          </a:p>
        </p:txBody>
      </p:sp>
      <p:sp>
        <p:nvSpPr>
          <p:cNvPr id="11" name="ZoneTexte 8"/>
          <p:cNvSpPr txBox="1"/>
          <p:nvPr/>
        </p:nvSpPr>
        <p:spPr bwMode="auto">
          <a:xfrm>
            <a:off x="5437255" y="6474274"/>
            <a:ext cx="6479457" cy="307777"/>
          </a:xfrm>
          <a:prstGeom prst="rect">
            <a:avLst/>
          </a:prstGeom>
          <a:noFill/>
        </p:spPr>
        <p:txBody>
          <a:bodyPr wrap="square">
            <a:spAutoFit/>
          </a:bodyPr>
          <a:lstStyle/>
          <a:p>
            <a:pPr algn="r">
              <a:defRPr/>
            </a:pPr>
            <a:r>
              <a:rPr lang="fr-FR" sz="1400">
                <a:latin typeface="Helvetica Neue"/>
                <a:ea typeface="Helvetica Neue"/>
                <a:cs typeface="Helvetica Neue"/>
              </a:rPr>
              <a:t>Sources : EMPA, 2021 ; </a:t>
            </a:r>
            <a:r>
              <a:rPr lang="fr-FR" sz="1400">
                <a:latin typeface="Helvetica Neue"/>
                <a:ea typeface="Helvetica Neue"/>
                <a:cs typeface="Helvetica Neue"/>
              </a:rPr>
              <a:t>Climpact</a:t>
            </a:r>
            <a:r>
              <a:rPr lang="fr-FR" sz="1400">
                <a:latin typeface="Helvetica Neue"/>
                <a:ea typeface="Helvetica Neue"/>
                <a:cs typeface="Helvetica Neue"/>
              </a:rPr>
              <a:t>, 2023 ; OFEN, 2021 ; Conseil Fédéral, 2020</a:t>
            </a:r>
            <a:endParaRPr>
              <a:latin typeface="Helvetica Neue"/>
              <a:ea typeface="Helvetica Neue"/>
              <a:cs typeface="Helvetica Neue"/>
            </a:endParaRPr>
          </a:p>
        </p:txBody>
      </p:sp>
      <p:sp>
        <p:nvSpPr>
          <p:cNvPr id="12" name="TextBox 11"/>
          <p:cNvSpPr txBox="1"/>
          <p:nvPr/>
        </p:nvSpPr>
        <p:spPr bwMode="auto">
          <a:xfrm>
            <a:off x="950553" y="4241641"/>
            <a:ext cx="4481719" cy="184665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defRPr/>
            </a:pPr>
            <a:r>
              <a:rPr lang="fr-CH" sz="2000">
                <a:latin typeface="Helvetica Neue"/>
                <a:ea typeface="Helvetica Neue"/>
                <a:cs typeface="Helvetica Neue"/>
              </a:rPr>
              <a:t>En comparaison (GES) en 2019 :</a:t>
            </a:r>
            <a:endParaRPr/>
          </a:p>
          <a:p>
            <a:pPr>
              <a:defRPr/>
            </a:pPr>
            <a:endParaRPr lang="fr-CH" sz="2000">
              <a:latin typeface="Helvetica Neue"/>
              <a:ea typeface="Helvetica Neue"/>
              <a:cs typeface="Helvetica Neue"/>
            </a:endParaRPr>
          </a:p>
          <a:p>
            <a:pPr>
              <a:defRPr/>
            </a:pPr>
            <a:r>
              <a:rPr lang="fr-CH" sz="2000">
                <a:latin typeface="Helvetica Neue"/>
                <a:ea typeface="Helvetica Neue"/>
                <a:cs typeface="Helvetica Neue"/>
              </a:rPr>
              <a:t>Véhicules légers : 15%</a:t>
            </a:r>
            <a:endParaRPr/>
          </a:p>
          <a:p>
            <a:pPr>
              <a:defRPr/>
            </a:pPr>
            <a:r>
              <a:rPr lang="fr-CH" sz="2000">
                <a:latin typeface="Helvetica Neue"/>
                <a:ea typeface="Helvetica Neue"/>
                <a:cs typeface="Helvetica Neue"/>
              </a:rPr>
              <a:t>Fruits et légumes : 2%</a:t>
            </a:r>
            <a:endParaRPr/>
          </a:p>
          <a:p>
            <a:pPr>
              <a:defRPr/>
            </a:pPr>
            <a:endParaRPr lang="fr-CH" sz="2000">
              <a:latin typeface="Helvetica Neue"/>
              <a:ea typeface="Helvetica Neue"/>
              <a:cs typeface="Helvetica Neue"/>
            </a:endParaRPr>
          </a:p>
          <a:p>
            <a:pPr>
              <a:defRPr/>
            </a:pPr>
            <a:r>
              <a:rPr lang="fr-CH" sz="1400">
                <a:latin typeface="Helvetica Neue"/>
                <a:ea typeface="Helvetica Neue"/>
                <a:cs typeface="Helvetica Neue"/>
              </a:rPr>
              <a:t>(source : </a:t>
            </a:r>
            <a:r>
              <a:rPr lang="fr-CH" sz="1400">
                <a:latin typeface="Helvetica Neue"/>
                <a:ea typeface="Helvetica Neue"/>
                <a:cs typeface="Helvetica Neue"/>
              </a:rPr>
              <a:t>Climpact</a:t>
            </a:r>
            <a:r>
              <a:rPr lang="fr-CH" sz="1400">
                <a:latin typeface="Helvetica Neue"/>
                <a:ea typeface="Helvetica Neue"/>
                <a:cs typeface="Helvetica Neue"/>
              </a:rPr>
              <a:t>, 2023)</a:t>
            </a:r>
            <a:endParaRPr/>
          </a:p>
        </p:txBody>
      </p:sp>
      <p:sp>
        <p:nvSpPr>
          <p:cNvPr id="14" name="Rectangle 13"/>
          <p:cNvSpPr/>
          <p:nvPr/>
        </p:nvSpPr>
        <p:spPr bwMode="auto">
          <a:xfrm>
            <a:off x="950552" y="2851580"/>
            <a:ext cx="2174727" cy="942703"/>
          </a:xfrm>
          <a:prstGeom prst="rect">
            <a:avLst/>
          </a:prstGeom>
          <a:solidFill>
            <a:schemeClr val="accent2">
              <a:lumMod val="5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fr-CH" sz="2800" b="1" u="sng">
                <a:latin typeface="Helvetica Neue"/>
                <a:ea typeface="Helvetica Neue"/>
                <a:cs typeface="Helvetica Neue"/>
              </a:rPr>
              <a:t>2021 </a:t>
            </a:r>
            <a:r>
              <a:rPr lang="fr-CH" b="1" u="sng">
                <a:latin typeface="Helvetica Neue"/>
                <a:ea typeface="Helvetica Neue"/>
                <a:cs typeface="Helvetica Neue"/>
              </a:rPr>
              <a:t>(EMPA)</a:t>
            </a:r>
            <a:endParaRPr lang="fr-CH" sz="2800" b="1" u="sng">
              <a:latin typeface="Helvetica Neue"/>
              <a:ea typeface="Helvetica Neue"/>
              <a:cs typeface="Helvetica Neue"/>
            </a:endParaRPr>
          </a:p>
          <a:p>
            <a:pPr algn="ctr">
              <a:defRPr/>
            </a:pPr>
            <a:r>
              <a:rPr lang="fr-CH" sz="2800" b="1">
                <a:latin typeface="Helvetica Neue"/>
                <a:ea typeface="Helvetica Neue"/>
                <a:cs typeface="Helvetica Neue"/>
              </a:rPr>
              <a:t>Min. 1.6%</a:t>
            </a:r>
            <a:endParaRPr/>
          </a:p>
        </p:txBody>
      </p:sp>
      <p:sp>
        <p:nvSpPr>
          <p:cNvPr id="8" name="Rectangle 7"/>
          <p:cNvSpPr/>
          <p:nvPr/>
        </p:nvSpPr>
        <p:spPr bwMode="auto">
          <a:xfrm>
            <a:off x="951121" y="2249265"/>
            <a:ext cx="4486134" cy="60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Empreinte carbone (GES)</a:t>
            </a:r>
            <a:endParaRPr/>
          </a:p>
        </p:txBody>
      </p:sp>
      <p:sp>
        <p:nvSpPr>
          <p:cNvPr id="9" name="Rectangle 8"/>
          <p:cNvSpPr/>
          <p:nvPr/>
        </p:nvSpPr>
        <p:spPr bwMode="auto">
          <a:xfrm>
            <a:off x="7721454" y="2249265"/>
            <a:ext cx="2174729" cy="60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Consommation électrique</a:t>
            </a:r>
            <a:endParaRPr/>
          </a:p>
        </p:txBody>
      </p:sp>
      <p:sp>
        <p:nvSpPr>
          <p:cNvPr id="3" name="TextBox 2"/>
          <p:cNvSpPr txBox="1"/>
          <p:nvPr/>
        </p:nvSpPr>
        <p:spPr bwMode="auto">
          <a:xfrm>
            <a:off x="6656455" y="4247896"/>
            <a:ext cx="4481719" cy="184665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defRPr/>
            </a:pPr>
            <a:r>
              <a:rPr lang="fr-CH" sz="2000">
                <a:latin typeface="Helvetica Neue"/>
                <a:ea typeface="Helvetica Neue"/>
                <a:cs typeface="Helvetica Neue"/>
              </a:rPr>
              <a:t>En comparaison (électricité) en 2019 :</a:t>
            </a:r>
            <a:endParaRPr/>
          </a:p>
          <a:p>
            <a:pPr>
              <a:defRPr/>
            </a:pPr>
            <a:endParaRPr lang="fr-CH" sz="2000">
              <a:latin typeface="Helvetica Neue"/>
              <a:ea typeface="Helvetica Neue"/>
              <a:cs typeface="Helvetica Neue"/>
            </a:endParaRPr>
          </a:p>
          <a:p>
            <a:pPr>
              <a:defRPr/>
            </a:pPr>
            <a:r>
              <a:rPr lang="fr-CH" sz="2000">
                <a:latin typeface="Helvetica Neue"/>
                <a:ea typeface="Helvetica Neue"/>
                <a:cs typeface="Helvetica Neue"/>
              </a:rPr>
              <a:t>Transport : 8%</a:t>
            </a:r>
            <a:endParaRPr/>
          </a:p>
          <a:p>
            <a:pPr>
              <a:defRPr/>
            </a:pPr>
            <a:r>
              <a:rPr lang="fr-CH" sz="2000">
                <a:latin typeface="Helvetica Neue"/>
                <a:ea typeface="Helvetica Neue"/>
                <a:cs typeface="Helvetica Neue"/>
              </a:rPr>
              <a:t>Dont la ~moitié pour les CFF</a:t>
            </a:r>
            <a:endParaRPr/>
          </a:p>
          <a:p>
            <a:pPr>
              <a:defRPr/>
            </a:pPr>
            <a:endParaRPr lang="fr-CH" sz="2000">
              <a:latin typeface="Helvetica Neue"/>
              <a:ea typeface="Helvetica Neue"/>
              <a:cs typeface="Helvetica Neue"/>
            </a:endParaRPr>
          </a:p>
          <a:p>
            <a:pPr>
              <a:defRPr/>
            </a:pPr>
            <a:r>
              <a:rPr lang="fr-CH" sz="1400">
                <a:latin typeface="Helvetica Neue"/>
                <a:ea typeface="Helvetica Neue"/>
                <a:cs typeface="Helvetica Neue"/>
              </a:rPr>
              <a:t>(sources : OFEN, 2019 ; CFF, 2022)</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bg/>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grpSp>
        <p:nvGrpSpPr>
          <p:cNvPr id="2" name="Group 11"/>
          <p:cNvGrpSpPr/>
          <p:nvPr/>
        </p:nvGrpSpPr>
        <p:grpSpPr bwMode="auto">
          <a:xfrm>
            <a:off x="-219011" y="945195"/>
            <a:ext cx="12341705" cy="5863015"/>
            <a:chOff x="0" y="0"/>
            <a:chExt cx="15098337" cy="7584010"/>
          </a:xfrm>
        </p:grpSpPr>
        <p:graphicFrame>
          <p:nvGraphicFramePr>
            <p:cNvPr id="3" name="Chart 5"/>
            <p:cNvGraphicFramePr>
              <a:graphicFrameLocks xmlns:a="http://schemas.openxmlformats.org/drawingml/2006/main"/>
            </p:cNvGraphicFramePr>
            <p:nvPr/>
          </p:nvGraphicFramePr>
          <p:xfrm>
            <a:off x="146050" y="0"/>
            <a:ext cx="14814550" cy="7378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1"/>
            <p:cNvGraphicFramePr>
              <a:graphicFrameLocks xmlns:a="http://schemas.openxmlformats.org/drawingml/2006/main"/>
            </p:cNvGraphicFramePr>
            <p:nvPr/>
          </p:nvGraphicFramePr>
          <p:xfrm>
            <a:off x="0" y="307273"/>
            <a:ext cx="15098337" cy="7276737"/>
          </p:xfrm>
          <a:graphic>
            <a:graphicData uri="http://schemas.openxmlformats.org/drawingml/2006/chart">
              <c:chart xmlns:c="http://schemas.openxmlformats.org/drawingml/2006/chart" xmlns:r="http://schemas.openxmlformats.org/officeDocument/2006/relationships" r:id="rId4"/>
            </a:graphicData>
          </a:graphic>
        </p:graphicFrame>
      </p:grpSp>
      <p:pic>
        <p:nvPicPr>
          <p:cNvPr id="12" name="Image 11"/>
          <p:cNvPicPr>
            <a:picLocks noChangeAspect="1"/>
          </p:cNvPicPr>
          <p:nvPr/>
        </p:nvPicPr>
        <p:blipFill>
          <a:blip r:embed="rId5"/>
          <a:stretch/>
        </p:blipFill>
        <p:spPr bwMode="auto">
          <a:xfrm>
            <a:off x="10443883" y="348147"/>
            <a:ext cx="1419518" cy="696293"/>
          </a:xfrm>
          <a:prstGeom prst="rect">
            <a:avLst/>
          </a:prstGeom>
        </p:spPr>
      </p:pic>
      <p:sp>
        <p:nvSpPr>
          <p:cNvPr id="11" name="Ellipse 10"/>
          <p:cNvSpPr/>
          <p:nvPr/>
        </p:nvSpPr>
        <p:spPr bwMode="auto">
          <a:xfrm>
            <a:off x="8150963" y="3863813"/>
            <a:ext cx="953950" cy="95395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pPr algn="ctr">
              <a:defRPr/>
            </a:pPr>
            <a:r>
              <a:rPr lang="fr-FR" sz="2400" b="1">
                <a:latin typeface="Frutiger LT Arabic 45 Light"/>
                <a:cs typeface="Frutiger LT Arabic 45 Light"/>
              </a:rPr>
              <a:t>21</a:t>
            </a:r>
            <a:r>
              <a:rPr lang="fr-FR" b="1">
                <a:latin typeface="Frutiger LT Arabic 45 Light"/>
                <a:cs typeface="Frutiger LT Arabic 45 Light"/>
              </a:rPr>
              <a:t>%</a:t>
            </a:r>
            <a:endParaRPr/>
          </a:p>
          <a:p>
            <a:pPr algn="ctr">
              <a:defRPr/>
            </a:pPr>
            <a:endParaRPr lang="fr-FR" b="1">
              <a:latin typeface="Frutiger LT Arabic 45 Light"/>
              <a:cs typeface="Frutiger LT Arabic 45 Light"/>
            </a:endParaRPr>
          </a:p>
          <a:p>
            <a:pPr algn="ctr">
              <a:defRPr/>
            </a:pPr>
            <a:endParaRPr lang="fr-FR" sz="1050">
              <a:latin typeface="Frutiger LT Arabic 45 Light"/>
              <a:cs typeface="Frutiger LT Arabic 45 Light"/>
            </a:endParaRPr>
          </a:p>
        </p:txBody>
      </p:sp>
      <p:pic>
        <p:nvPicPr>
          <p:cNvPr id="15" name="Graphique 14" descr="Avion avec un remplissage uni"/>
          <p:cNvPicPr>
            <a:picLocks noChangeAspect="1"/>
          </p:cNvPicPr>
          <p:nvPr/>
        </p:nvPicPr>
        <p:blipFill>
          <a:blip r:embed="rId6"/>
          <a:stretch/>
        </p:blipFill>
        <p:spPr bwMode="auto">
          <a:xfrm rot="2440470">
            <a:off x="8350557" y="4144979"/>
            <a:ext cx="676470" cy="676470"/>
          </a:xfrm>
          <a:prstGeom prst="rect">
            <a:avLst/>
          </a:prstGeom>
        </p:spPr>
      </p:pic>
      <p:sp>
        <p:nvSpPr>
          <p:cNvPr id="22" name="Ellipse 21"/>
          <p:cNvSpPr/>
          <p:nvPr/>
        </p:nvSpPr>
        <p:spPr bwMode="auto">
          <a:xfrm>
            <a:off x="10899043" y="4193266"/>
            <a:ext cx="796931" cy="796931"/>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pPr algn="ctr">
              <a:defRPr/>
            </a:pPr>
            <a:r>
              <a:rPr lang="fr-FR" sz="2000" b="1">
                <a:latin typeface="Frutiger LT Arabic 45 Light"/>
                <a:cs typeface="Frutiger LT Arabic 45 Light"/>
              </a:rPr>
              <a:t>15</a:t>
            </a:r>
            <a:r>
              <a:rPr lang="fr-FR" sz="1600" b="1">
                <a:latin typeface="Frutiger LT Arabic 45 Light"/>
                <a:cs typeface="Frutiger LT Arabic 45 Light"/>
              </a:rPr>
              <a:t>%</a:t>
            </a:r>
            <a:endParaRPr/>
          </a:p>
          <a:p>
            <a:pPr algn="ctr">
              <a:defRPr/>
            </a:pPr>
            <a:endParaRPr lang="fr-FR" sz="1600" b="1">
              <a:latin typeface="Frutiger LT Arabic 45 Light"/>
              <a:cs typeface="Frutiger LT Arabic 45 Light"/>
            </a:endParaRPr>
          </a:p>
          <a:p>
            <a:pPr algn="ctr">
              <a:defRPr/>
            </a:pPr>
            <a:endParaRPr lang="fr-FR" sz="1000">
              <a:latin typeface="Frutiger LT Arabic 45 Light"/>
              <a:cs typeface="Frutiger LT Arabic 45 Light"/>
            </a:endParaRPr>
          </a:p>
        </p:txBody>
      </p:sp>
      <p:pic>
        <p:nvPicPr>
          <p:cNvPr id="26" name="Graphique 25" descr="Tubes à essai avec un remplissage uni"/>
          <p:cNvPicPr>
            <a:picLocks noChangeAspect="1"/>
          </p:cNvPicPr>
          <p:nvPr/>
        </p:nvPicPr>
        <p:blipFill>
          <a:blip r:embed="rId7"/>
          <a:stretch/>
        </p:blipFill>
        <p:spPr bwMode="auto">
          <a:xfrm>
            <a:off x="11079500" y="4502989"/>
            <a:ext cx="457200" cy="457200"/>
          </a:xfrm>
          <a:prstGeom prst="rect">
            <a:avLst/>
          </a:prstGeom>
        </p:spPr>
      </p:pic>
      <p:sp>
        <p:nvSpPr>
          <p:cNvPr id="27" name="Ellipse 26"/>
          <p:cNvSpPr/>
          <p:nvPr/>
        </p:nvSpPr>
        <p:spPr bwMode="auto">
          <a:xfrm>
            <a:off x="8524463" y="2809594"/>
            <a:ext cx="796931" cy="796931"/>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pPr algn="ctr">
              <a:defRPr/>
            </a:pPr>
            <a:r>
              <a:rPr lang="fr-FR" sz="2000" b="1">
                <a:latin typeface="Frutiger LT Arabic 45 Light"/>
                <a:cs typeface="Frutiger LT Arabic 45 Light"/>
              </a:rPr>
              <a:t>10</a:t>
            </a:r>
            <a:r>
              <a:rPr lang="fr-FR" sz="1600" b="1">
                <a:latin typeface="Frutiger LT Arabic 45 Light"/>
                <a:cs typeface="Frutiger LT Arabic 45 Light"/>
              </a:rPr>
              <a:t>%</a:t>
            </a:r>
            <a:endParaRPr/>
          </a:p>
          <a:p>
            <a:pPr algn="ctr">
              <a:defRPr/>
            </a:pPr>
            <a:endParaRPr lang="fr-FR" sz="1600" b="1">
              <a:latin typeface="Frutiger LT Arabic 45 Light"/>
              <a:cs typeface="Frutiger LT Arabic 45 Light"/>
            </a:endParaRPr>
          </a:p>
          <a:p>
            <a:pPr algn="ctr">
              <a:defRPr/>
            </a:pPr>
            <a:endParaRPr lang="fr-FR" sz="1000">
              <a:latin typeface="Frutiger LT Arabic 45 Light"/>
              <a:cs typeface="Frutiger LT Arabic 45 Light"/>
            </a:endParaRPr>
          </a:p>
        </p:txBody>
      </p:sp>
      <p:pic>
        <p:nvPicPr>
          <p:cNvPr id="29" name="Image 28" descr="Une image contenant noir, obscurité&#10;&#10;Description générée automatiquement"/>
          <p:cNvPicPr>
            <a:picLocks noChangeAspect="1"/>
          </p:cNvPicPr>
          <p:nvPr/>
        </p:nvPicPr>
        <p:blipFill>
          <a:blip r:embed="rId8"/>
          <a:stretch/>
        </p:blipFill>
        <p:spPr bwMode="auto">
          <a:xfrm>
            <a:off x="8695680" y="3064815"/>
            <a:ext cx="530135" cy="530135"/>
          </a:xfrm>
          <a:prstGeom prst="rect">
            <a:avLst/>
          </a:prstGeom>
        </p:spPr>
      </p:pic>
      <p:sp>
        <p:nvSpPr>
          <p:cNvPr id="30" name="Ellipse 29"/>
          <p:cNvSpPr/>
          <p:nvPr/>
        </p:nvSpPr>
        <p:spPr bwMode="auto">
          <a:xfrm>
            <a:off x="5810580" y="4020832"/>
            <a:ext cx="796931" cy="796931"/>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pPr algn="ctr">
              <a:defRPr/>
            </a:pPr>
            <a:r>
              <a:rPr lang="fr-FR" sz="2000" b="1">
                <a:latin typeface="Frutiger LT Arabic 45 Light"/>
                <a:cs typeface="Frutiger LT Arabic 45 Light"/>
              </a:rPr>
              <a:t>13</a:t>
            </a:r>
            <a:r>
              <a:rPr lang="fr-FR" sz="1600" b="1">
                <a:latin typeface="Frutiger LT Arabic 45 Light"/>
                <a:cs typeface="Frutiger LT Arabic 45 Light"/>
              </a:rPr>
              <a:t>%</a:t>
            </a:r>
            <a:endParaRPr/>
          </a:p>
          <a:p>
            <a:pPr algn="ctr">
              <a:defRPr/>
            </a:pPr>
            <a:endParaRPr lang="fr-FR" sz="1600" b="1">
              <a:latin typeface="Frutiger LT Arabic 45 Light"/>
              <a:cs typeface="Frutiger LT Arabic 45 Light"/>
            </a:endParaRPr>
          </a:p>
          <a:p>
            <a:pPr algn="ctr">
              <a:defRPr/>
            </a:pPr>
            <a:endParaRPr lang="fr-FR" sz="1000">
              <a:latin typeface="Frutiger LT Arabic 45 Light"/>
              <a:cs typeface="Frutiger LT Arabic 45 Light"/>
            </a:endParaRPr>
          </a:p>
        </p:txBody>
      </p:sp>
      <p:sp>
        <p:nvSpPr>
          <p:cNvPr id="32" name="Ellipse 31"/>
          <p:cNvSpPr/>
          <p:nvPr/>
        </p:nvSpPr>
        <p:spPr bwMode="auto">
          <a:xfrm>
            <a:off x="3036813" y="4817763"/>
            <a:ext cx="796931" cy="796931"/>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pPr algn="ctr">
              <a:defRPr/>
            </a:pPr>
            <a:r>
              <a:rPr lang="fr-FR" sz="2000" b="1">
                <a:latin typeface="Frutiger LT Arabic 45 Light"/>
                <a:cs typeface="Frutiger LT Arabic 45 Light"/>
              </a:rPr>
              <a:t>10</a:t>
            </a:r>
            <a:r>
              <a:rPr lang="fr-FR" sz="1600" b="1">
                <a:latin typeface="Frutiger LT Arabic 45 Light"/>
                <a:cs typeface="Frutiger LT Arabic 45 Light"/>
              </a:rPr>
              <a:t>%</a:t>
            </a:r>
            <a:endParaRPr/>
          </a:p>
          <a:p>
            <a:pPr algn="ctr">
              <a:defRPr/>
            </a:pPr>
            <a:endParaRPr lang="fr-FR" sz="1600" b="1">
              <a:latin typeface="Frutiger LT Arabic 45 Light"/>
              <a:cs typeface="Frutiger LT Arabic 45 Light"/>
            </a:endParaRPr>
          </a:p>
          <a:p>
            <a:pPr algn="ctr">
              <a:defRPr/>
            </a:pPr>
            <a:endParaRPr lang="fr-FR" sz="1000">
              <a:latin typeface="Frutiger LT Arabic 45 Light"/>
              <a:cs typeface="Frutiger LT Arabic 45 Light"/>
            </a:endParaRPr>
          </a:p>
        </p:txBody>
      </p:sp>
      <p:pic>
        <p:nvPicPr>
          <p:cNvPr id="34" name="Image 33"/>
          <p:cNvPicPr>
            <a:picLocks noChangeAspect="1"/>
          </p:cNvPicPr>
          <p:nvPr/>
        </p:nvPicPr>
        <p:blipFill>
          <a:blip r:embed="rId9">
            <a:biLevel thresh="75000"/>
          </a:blip>
          <a:stretch/>
        </p:blipFill>
        <p:spPr bwMode="auto">
          <a:xfrm>
            <a:off x="5999001" y="4343364"/>
            <a:ext cx="425957" cy="425957"/>
          </a:xfrm>
          <a:prstGeom prst="rect">
            <a:avLst/>
          </a:prstGeom>
        </p:spPr>
      </p:pic>
      <p:pic>
        <p:nvPicPr>
          <p:cNvPr id="38" name="Image 37" descr="Une image contenant noir, obscurité&#10;&#10;Description générée automatiquement"/>
          <p:cNvPicPr>
            <a:picLocks noChangeAspect="1"/>
          </p:cNvPicPr>
          <p:nvPr/>
        </p:nvPicPr>
        <p:blipFill>
          <a:blip r:embed="rId10"/>
          <a:stretch/>
        </p:blipFill>
        <p:spPr bwMode="auto">
          <a:xfrm>
            <a:off x="3215593" y="5133000"/>
            <a:ext cx="461718" cy="461718"/>
          </a:xfrm>
          <a:prstGeom prst="rect">
            <a:avLst/>
          </a:prstGeom>
        </p:spPr>
      </p:pic>
      <p:sp>
        <p:nvSpPr>
          <p:cNvPr id="5" name="ZoneTexte 4"/>
          <p:cNvSpPr txBox="1"/>
          <p:nvPr/>
        </p:nvSpPr>
        <p:spPr bwMode="auto">
          <a:xfrm>
            <a:off x="465954" y="6447611"/>
            <a:ext cx="11354078" cy="276999"/>
          </a:xfrm>
          <a:prstGeom prst="rect">
            <a:avLst/>
          </a:prstGeom>
          <a:noFill/>
        </p:spPr>
        <p:txBody>
          <a:bodyPr wrap="square">
            <a:spAutoFit/>
          </a:bodyPr>
          <a:lstStyle/>
          <a:p>
            <a:pPr algn="ctr">
              <a:defRPr/>
            </a:pPr>
            <a:r>
              <a:rPr lang="fr-FR" sz="1200">
                <a:latin typeface="Frutiger LT Arabic 45 Light"/>
              </a:rPr>
              <a:t>Répartition de l’empreinte carbone de l’UNIL, par secteur d’activité. Source : CCD (UNIL), 2023. Année de référence : 2019 </a:t>
            </a:r>
            <a:endParaRPr lang="fr-FR" sz="1200"/>
          </a:p>
        </p:txBody>
      </p:sp>
      <p:sp>
        <p:nvSpPr>
          <p:cNvPr id="8" name="Title 1"/>
          <p:cNvSpPr>
            <a:spLocks noGrp="1"/>
          </p:cNvSpPr>
          <p:nvPr>
            <p:ph type="title"/>
          </p:nvPr>
        </p:nvSpPr>
        <p:spPr bwMode="auto">
          <a:xfrm>
            <a:off x="838200" y="250825"/>
            <a:ext cx="10515600" cy="1325563"/>
          </a:xfrm>
        </p:spPr>
        <p:txBody>
          <a:bodyPr/>
          <a:lstStyle/>
          <a:p>
            <a:pPr>
              <a:defRPr/>
            </a:pPr>
            <a:r>
              <a:rPr lang="fr-CH"/>
              <a:t>Donut UNIL</a:t>
            </a:r>
            <a:br>
              <a:rPr lang="fr-CH"/>
            </a:br>
            <a:r>
              <a:rPr lang="fr-CH"/>
              <a:t>Émissions de gaz à effet de serre</a:t>
            </a:r>
            <a:endParaRPr/>
          </a:p>
        </p:txBody>
      </p:sp>
      <p:sp>
        <p:nvSpPr>
          <p:cNvPr id="6" name="Right Brace 5"/>
          <p:cNvSpPr/>
          <p:nvPr/>
        </p:nvSpPr>
        <p:spPr bwMode="auto">
          <a:xfrm>
            <a:off x="11359671" y="5216228"/>
            <a:ext cx="258377" cy="496144"/>
          </a:xfrm>
          <a:prstGeom prst="rightBrace">
            <a:avLst>
              <a:gd name="adj1" fmla="val 8333"/>
              <a:gd name="adj2" fmla="val 49436"/>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fr-CH"/>
          </a:p>
        </p:txBody>
      </p:sp>
      <p:sp>
        <p:nvSpPr>
          <p:cNvPr id="7" name="Rectangle 6"/>
          <p:cNvSpPr/>
          <p:nvPr/>
        </p:nvSpPr>
        <p:spPr bwMode="auto">
          <a:xfrm>
            <a:off x="11579411" y="5266380"/>
            <a:ext cx="504646" cy="386952"/>
          </a:xfrm>
          <a:prstGeom prst="rect">
            <a:avLst/>
          </a:prstGeom>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defRPr/>
            </a:pPr>
            <a:r>
              <a:rPr lang="fr-CH" b="1"/>
              <a:t>6%</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Donut UNIL</a:t>
            </a:r>
            <a:br>
              <a:rPr lang="fr-CH"/>
            </a:br>
            <a:r>
              <a:rPr lang="fr-CH"/>
              <a:t>Impacts sur la biodiversité dans le monde</a:t>
            </a:r>
            <a:endParaRPr/>
          </a:p>
        </p:txBody>
      </p:sp>
      <p:pic>
        <p:nvPicPr>
          <p:cNvPr id="12" name="Image 11"/>
          <p:cNvPicPr>
            <a:picLocks noChangeAspect="1"/>
          </p:cNvPicPr>
          <p:nvPr/>
        </p:nvPicPr>
        <p:blipFill>
          <a:blip r:embed="rId3"/>
          <a:stretch/>
        </p:blipFill>
        <p:spPr bwMode="auto">
          <a:xfrm>
            <a:off x="10443883" y="348147"/>
            <a:ext cx="1419518" cy="696293"/>
          </a:xfrm>
          <a:prstGeom prst="rect">
            <a:avLst/>
          </a:prstGeom>
        </p:spPr>
      </p:pic>
      <p:grpSp>
        <p:nvGrpSpPr>
          <p:cNvPr id="8" name="Group 12"/>
          <p:cNvGrpSpPr/>
          <p:nvPr/>
        </p:nvGrpSpPr>
        <p:grpSpPr bwMode="auto">
          <a:xfrm>
            <a:off x="-235281" y="1199956"/>
            <a:ext cx="12555882" cy="5595003"/>
            <a:chOff x="0" y="0"/>
            <a:chExt cx="15284754" cy="7304645"/>
          </a:xfrm>
        </p:grpSpPr>
        <p:graphicFrame>
          <p:nvGraphicFramePr>
            <p:cNvPr id="13" name="Chart 2"/>
            <p:cNvGraphicFramePr>
              <a:graphicFrameLocks xmlns:a="http://schemas.openxmlformats.org/drawingml/2006/main"/>
            </p:cNvGraphicFramePr>
            <p:nvPr/>
          </p:nvGraphicFramePr>
          <p:xfrm>
            <a:off x="190035" y="0"/>
            <a:ext cx="15094719" cy="73046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6"/>
            <p:cNvGraphicFramePr>
              <a:graphicFrameLocks xmlns:a="http://schemas.openxmlformats.org/drawingml/2006/main"/>
            </p:cNvGraphicFramePr>
            <p:nvPr/>
          </p:nvGraphicFramePr>
          <p:xfrm>
            <a:off x="0" y="141434"/>
            <a:ext cx="14897100" cy="6964952"/>
          </p:xfrm>
          <a:graphic>
            <a:graphicData uri="http://schemas.openxmlformats.org/drawingml/2006/chart">
              <c:chart xmlns:c="http://schemas.openxmlformats.org/drawingml/2006/chart" xmlns:r="http://schemas.openxmlformats.org/officeDocument/2006/relationships" r:id="rId5"/>
            </a:graphicData>
          </a:graphic>
        </p:graphicFrame>
      </p:grpSp>
      <p:sp>
        <p:nvSpPr>
          <p:cNvPr id="16" name="Ellipse 15"/>
          <p:cNvSpPr/>
          <p:nvPr/>
        </p:nvSpPr>
        <p:spPr bwMode="auto">
          <a:xfrm>
            <a:off x="3336457" y="4968653"/>
            <a:ext cx="796931" cy="796931"/>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pPr algn="ctr">
              <a:defRPr/>
            </a:pPr>
            <a:r>
              <a:rPr lang="fr-FR" sz="2000" b="1">
                <a:latin typeface="Frutiger LT Arabic 45 Light"/>
                <a:cs typeface="Frutiger LT Arabic 45 Light"/>
              </a:rPr>
              <a:t>10</a:t>
            </a:r>
            <a:r>
              <a:rPr lang="fr-FR" sz="1600" b="1">
                <a:latin typeface="Frutiger LT Arabic 45 Light"/>
                <a:cs typeface="Frutiger LT Arabic 45 Light"/>
              </a:rPr>
              <a:t>%</a:t>
            </a:r>
            <a:endParaRPr/>
          </a:p>
          <a:p>
            <a:pPr algn="ctr">
              <a:defRPr/>
            </a:pPr>
            <a:endParaRPr lang="fr-FR" sz="1600" b="1">
              <a:latin typeface="Frutiger LT Arabic 45 Light"/>
              <a:cs typeface="Frutiger LT Arabic 45 Light"/>
            </a:endParaRPr>
          </a:p>
          <a:p>
            <a:pPr algn="ctr">
              <a:defRPr/>
            </a:pPr>
            <a:endParaRPr lang="fr-FR" sz="1000">
              <a:latin typeface="Frutiger LT Arabic 45 Light"/>
              <a:cs typeface="Frutiger LT Arabic 45 Light"/>
            </a:endParaRPr>
          </a:p>
        </p:txBody>
      </p:sp>
      <p:pic>
        <p:nvPicPr>
          <p:cNvPr id="18" name="Image 17" descr="Une image contenant noir, obscurité&#10;&#10;Description générée automatiquement"/>
          <p:cNvPicPr>
            <a:picLocks noChangeAspect="1"/>
          </p:cNvPicPr>
          <p:nvPr/>
        </p:nvPicPr>
        <p:blipFill>
          <a:blip r:embed="rId6"/>
          <a:stretch/>
        </p:blipFill>
        <p:spPr bwMode="auto">
          <a:xfrm>
            <a:off x="3515237" y="5283889"/>
            <a:ext cx="461718" cy="461718"/>
          </a:xfrm>
          <a:prstGeom prst="rect">
            <a:avLst/>
          </a:prstGeom>
        </p:spPr>
      </p:pic>
      <p:grpSp>
        <p:nvGrpSpPr>
          <p:cNvPr id="4" name="Group 3"/>
          <p:cNvGrpSpPr/>
          <p:nvPr/>
        </p:nvGrpSpPr>
        <p:grpSpPr bwMode="auto">
          <a:xfrm>
            <a:off x="9102103" y="3841158"/>
            <a:ext cx="977926" cy="977926"/>
            <a:chOff x="11038876" y="3685642"/>
            <a:chExt cx="977926" cy="977926"/>
          </a:xfrm>
        </p:grpSpPr>
        <p:sp>
          <p:nvSpPr>
            <p:cNvPr id="14" name="Ellipse 13"/>
            <p:cNvSpPr/>
            <p:nvPr/>
          </p:nvSpPr>
          <p:spPr bwMode="auto">
            <a:xfrm>
              <a:off x="11038876" y="3685642"/>
              <a:ext cx="977926" cy="977926"/>
            </a:xfrm>
            <a:prstGeom prst="ellipse">
              <a:avLst/>
            </a:prstGeom>
            <a:solidFill>
              <a:schemeClr val="accent1">
                <a:lumMod val="60000"/>
                <a:lumOff val="40000"/>
              </a:scheme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pPr algn="ctr">
                <a:defRPr/>
              </a:pPr>
              <a:r>
                <a:rPr lang="fr-FR" sz="2000" b="1">
                  <a:latin typeface="Frutiger LT Arabic 45 Light"/>
                  <a:cs typeface="Frutiger LT Arabic 45 Light"/>
                </a:rPr>
                <a:t>30</a:t>
              </a:r>
              <a:r>
                <a:rPr lang="fr-FR" sz="1600" b="1">
                  <a:latin typeface="Frutiger LT Arabic 45 Light"/>
                  <a:cs typeface="Frutiger LT Arabic 45 Light"/>
                </a:rPr>
                <a:t>%</a:t>
              </a:r>
              <a:endParaRPr/>
            </a:p>
            <a:p>
              <a:pPr algn="ctr">
                <a:defRPr/>
              </a:pPr>
              <a:endParaRPr lang="fr-FR" sz="1600" b="1">
                <a:latin typeface="Frutiger LT Arabic 45 Light"/>
                <a:cs typeface="Frutiger LT Arabic 45 Light"/>
              </a:endParaRPr>
            </a:p>
            <a:p>
              <a:pPr algn="ctr">
                <a:defRPr/>
              </a:pPr>
              <a:endParaRPr lang="fr-FR" sz="1000">
                <a:latin typeface="Frutiger LT Arabic 45 Light"/>
                <a:cs typeface="Frutiger LT Arabic 45 Light"/>
              </a:endParaRPr>
            </a:p>
          </p:txBody>
        </p:sp>
        <p:pic>
          <p:nvPicPr>
            <p:cNvPr id="19" name="Graphique 18" descr="Ordinateur avec un remplissage uni"/>
            <p:cNvPicPr>
              <a:picLocks noChangeAspect="1"/>
            </p:cNvPicPr>
            <p:nvPr/>
          </p:nvPicPr>
          <p:blipFill>
            <a:blip r:embed="rId7"/>
            <a:stretch/>
          </p:blipFill>
          <p:spPr bwMode="auto">
            <a:xfrm>
              <a:off x="11253848" y="4085809"/>
              <a:ext cx="566184" cy="566184"/>
            </a:xfrm>
            <a:prstGeom prst="rect">
              <a:avLst/>
            </a:prstGeom>
          </p:spPr>
        </p:pic>
      </p:grpSp>
      <p:sp>
        <p:nvSpPr>
          <p:cNvPr id="20" name="Ellipse 19"/>
          <p:cNvSpPr/>
          <p:nvPr/>
        </p:nvSpPr>
        <p:spPr bwMode="auto">
          <a:xfrm>
            <a:off x="9192601" y="2781057"/>
            <a:ext cx="796931" cy="796931"/>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pPr algn="ctr">
              <a:defRPr/>
            </a:pPr>
            <a:r>
              <a:rPr lang="fr-FR" sz="2000" b="1">
                <a:latin typeface="Frutiger LT Arabic 45 Light"/>
                <a:cs typeface="Frutiger LT Arabic 45 Light"/>
              </a:rPr>
              <a:t>11</a:t>
            </a:r>
            <a:r>
              <a:rPr lang="fr-FR" sz="1600" b="1">
                <a:latin typeface="Frutiger LT Arabic 45 Light"/>
                <a:cs typeface="Frutiger LT Arabic 45 Light"/>
              </a:rPr>
              <a:t>%</a:t>
            </a:r>
            <a:endParaRPr/>
          </a:p>
          <a:p>
            <a:pPr algn="ctr">
              <a:defRPr/>
            </a:pPr>
            <a:endParaRPr lang="fr-FR" sz="1600" b="1">
              <a:latin typeface="Frutiger LT Arabic 45 Light"/>
              <a:cs typeface="Frutiger LT Arabic 45 Light"/>
            </a:endParaRPr>
          </a:p>
          <a:p>
            <a:pPr algn="ctr">
              <a:defRPr/>
            </a:pPr>
            <a:endParaRPr lang="fr-FR" sz="1000">
              <a:latin typeface="Frutiger LT Arabic 45 Light"/>
              <a:cs typeface="Frutiger LT Arabic 45 Light"/>
            </a:endParaRPr>
          </a:p>
        </p:txBody>
      </p:sp>
      <p:pic>
        <p:nvPicPr>
          <p:cNvPr id="23" name="Graphique 22" descr="Tubes à essai avec un remplissage uni"/>
          <p:cNvPicPr>
            <a:picLocks noChangeAspect="1"/>
          </p:cNvPicPr>
          <p:nvPr/>
        </p:nvPicPr>
        <p:blipFill>
          <a:blip r:embed="rId8"/>
          <a:stretch/>
        </p:blipFill>
        <p:spPr bwMode="auto">
          <a:xfrm>
            <a:off x="9375898" y="3091173"/>
            <a:ext cx="457200" cy="457200"/>
          </a:xfrm>
          <a:prstGeom prst="rect">
            <a:avLst/>
          </a:prstGeom>
        </p:spPr>
      </p:pic>
      <p:sp>
        <p:nvSpPr>
          <p:cNvPr id="39" name="ZoneTexte 38"/>
          <p:cNvSpPr txBox="1"/>
          <p:nvPr/>
        </p:nvSpPr>
        <p:spPr bwMode="auto">
          <a:xfrm>
            <a:off x="465954" y="6447611"/>
            <a:ext cx="11354078" cy="276999"/>
          </a:xfrm>
          <a:prstGeom prst="rect">
            <a:avLst/>
          </a:prstGeom>
          <a:noFill/>
        </p:spPr>
        <p:txBody>
          <a:bodyPr wrap="square">
            <a:spAutoFit/>
          </a:bodyPr>
          <a:lstStyle/>
          <a:p>
            <a:pPr algn="ctr">
              <a:defRPr/>
            </a:pPr>
            <a:r>
              <a:rPr lang="fr-FR" sz="1200">
                <a:latin typeface="Frutiger LT Arabic 45 Light"/>
              </a:rPr>
              <a:t>Répartition de l’empreinte de l’UNIL sur la biodiversité globale, par secteur d’activité. Source : CCD (UNIL), 2023. Année de référence : 2019 </a:t>
            </a:r>
            <a:endParaRPr lang="fr-FR" sz="1200"/>
          </a:p>
        </p:txBody>
      </p:sp>
      <p:sp>
        <p:nvSpPr>
          <p:cNvPr id="3" name="Right Brace 2"/>
          <p:cNvSpPr/>
          <p:nvPr/>
        </p:nvSpPr>
        <p:spPr bwMode="auto">
          <a:xfrm>
            <a:off x="11584655" y="3997457"/>
            <a:ext cx="278409" cy="1696554"/>
          </a:xfrm>
          <a:prstGeom prst="rightBrace">
            <a:avLst>
              <a:gd name="adj1" fmla="val 0"/>
              <a:gd name="adj2" fmla="val 49436"/>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fr-CH"/>
          </a:p>
        </p:txBody>
      </p:sp>
      <p:sp>
        <p:nvSpPr>
          <p:cNvPr id="5" name="TextBox 4"/>
          <p:cNvSpPr txBox="1"/>
          <p:nvPr/>
        </p:nvSpPr>
        <p:spPr bwMode="auto">
          <a:xfrm>
            <a:off x="11830789" y="4572000"/>
            <a:ext cx="328936" cy="523220"/>
          </a:xfrm>
          <a:prstGeom prst="rect">
            <a:avLst/>
          </a:prstGeom>
          <a:noFill/>
        </p:spPr>
        <p:txBody>
          <a:bodyPr wrap="square" rtlCol="0">
            <a:spAutoFit/>
          </a:bodyPr>
          <a:lstStyle/>
          <a:p>
            <a:pPr>
              <a:defRPr/>
            </a:pPr>
            <a:r>
              <a:rPr lang="fr-CH" sz="2800" b="1">
                <a:solidFill>
                  <a:srgbClr val="FF0000"/>
                </a:solidFill>
              </a:rPr>
              <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Maxima numériques à 10mia d’individus</a:t>
            </a:r>
            <a:endParaRPr/>
          </a:p>
        </p:txBody>
      </p:sp>
      <p:sp>
        <p:nvSpPr>
          <p:cNvPr id="3" name="Content Placeholder 2"/>
          <p:cNvSpPr>
            <a:spLocks noGrp="1"/>
          </p:cNvSpPr>
          <p:nvPr>
            <p:ph idx="1"/>
          </p:nvPr>
        </p:nvSpPr>
        <p:spPr bwMode="auto"/>
        <p:txBody>
          <a:bodyPr>
            <a:normAutofit lnSpcReduction="10000"/>
          </a:bodyPr>
          <a:lstStyle/>
          <a:p>
            <a:pPr marL="0" indent="0">
              <a:buNone/>
              <a:defRPr/>
            </a:pPr>
            <a:r>
              <a:rPr lang="fr-CH"/>
              <a:t>Dans une production contrainte, garantissant à chacun·e de remplir ses besoins humains fondamentaux, on pourrait se permettre d’avoir :</a:t>
            </a:r>
            <a:endParaRPr/>
          </a:p>
          <a:p>
            <a:pPr>
              <a:defRPr/>
            </a:pPr>
            <a:endParaRPr lang="fr-CH"/>
          </a:p>
          <a:p>
            <a:pPr>
              <a:defRPr/>
            </a:pPr>
            <a:r>
              <a:rPr lang="fr-CH"/>
              <a:t>Smartphones</a:t>
            </a:r>
            <a:br>
              <a:rPr lang="fr-CH"/>
            </a:br>
            <a:r>
              <a:rPr lang="fr-CH"/>
              <a:t>1 par personne de plus de 10 ans</a:t>
            </a:r>
            <a:br>
              <a:rPr lang="fr-CH"/>
            </a:br>
            <a:r>
              <a:rPr lang="fr-CH"/>
              <a:t>Renouvelé tous les 5 ans</a:t>
            </a:r>
            <a:br>
              <a:rPr lang="fr-CH"/>
            </a:br>
            <a:endParaRPr lang="fr-CH"/>
          </a:p>
          <a:p>
            <a:pPr>
              <a:defRPr/>
            </a:pPr>
            <a:r>
              <a:rPr lang="fr-CH"/>
              <a:t>Ordinateurs portables</a:t>
            </a:r>
            <a:br>
              <a:rPr lang="fr-CH"/>
            </a:br>
            <a:r>
              <a:rPr lang="fr-CH"/>
              <a:t>1 par famille de 4 personnes</a:t>
            </a:r>
            <a:br>
              <a:rPr lang="fr-CH"/>
            </a:br>
            <a:r>
              <a:rPr lang="fr-CH"/>
              <a:t>Renouvelé tous les 10 ans</a:t>
            </a:r>
            <a:endParaRPr/>
          </a:p>
        </p:txBody>
      </p:sp>
      <p:sp>
        <p:nvSpPr>
          <p:cNvPr id="4" name="ZoneTexte 8"/>
          <p:cNvSpPr txBox="1"/>
          <p:nvPr/>
        </p:nvSpPr>
        <p:spPr bwMode="auto">
          <a:xfrm>
            <a:off x="6090920" y="6550222"/>
            <a:ext cx="6101080" cy="307777"/>
          </a:xfrm>
          <a:prstGeom prst="rect">
            <a:avLst/>
          </a:prstGeom>
          <a:noFill/>
        </p:spPr>
        <p:txBody>
          <a:bodyPr wrap="square">
            <a:spAutoFit/>
          </a:bodyPr>
          <a:lstStyle/>
          <a:p>
            <a:pPr algn="r">
              <a:defRPr/>
            </a:pPr>
            <a:r>
              <a:rPr lang="fr-FR" sz="1400">
                <a:ea typeface="Calibri"/>
                <a:cs typeface="Calibri"/>
              </a:rPr>
              <a:t>Sources : </a:t>
            </a:r>
            <a:r>
              <a:rPr lang="fr-FR" sz="1400">
                <a:ea typeface="Calibri"/>
                <a:cs typeface="Calibri"/>
              </a:rPr>
              <a:t>Millward</a:t>
            </a:r>
            <a:r>
              <a:rPr lang="fr-FR" sz="1400">
                <a:ea typeface="Calibri"/>
                <a:cs typeface="Calibri"/>
              </a:rPr>
              <a:t>-Hopkins et al., 2020, matériel supplémentaire</a:t>
            </a:r>
            <a:endParaRPr/>
          </a:p>
        </p:txBody>
      </p:sp>
      <p:sp>
        <p:nvSpPr>
          <p:cNvPr id="5" name="Rectangle 4"/>
          <p:cNvSpPr/>
          <p:nvPr/>
        </p:nvSpPr>
        <p:spPr bwMode="auto">
          <a:xfrm>
            <a:off x="7469746" y="4340180"/>
            <a:ext cx="3258355" cy="128788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defRPr/>
            </a:pPr>
            <a:r>
              <a:rPr lang="fr-CH" sz="2400"/>
              <a:t> Pas de télévision !</a:t>
            </a:r>
            <a:endParaRPr lang="fr-CH" sz="24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fr-CH"/>
              <a:t>Utilisation du numérique chez les jeunes</a:t>
            </a:r>
            <a:endParaRPr/>
          </a:p>
        </p:txBody>
      </p:sp>
      <p:sp>
        <p:nvSpPr>
          <p:cNvPr id="3" name="Text Placeholder 2"/>
          <p:cNvSpPr>
            <a:spLocks noGrp="1"/>
          </p:cNvSpPr>
          <p:nvPr>
            <p:ph type="body" idx="1"/>
          </p:nvPr>
        </p:nvSpPr>
        <p:spPr bwMode="auto"/>
        <p:txBody>
          <a:bodyPr/>
          <a:lstStyle/>
          <a:p>
            <a:pPr>
              <a:defRPr/>
            </a:pPr>
            <a:r>
              <a:rPr lang="fr-CH"/>
              <a:t>Chiffres clé de l’étude JAMES 2022</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Utilisation du numérique chez les jeunes </a:t>
            </a:r>
            <a:br>
              <a:rPr lang="fr-CH"/>
            </a:br>
            <a:r>
              <a:rPr lang="fr-CH"/>
              <a:t>(12-19 ans)</a:t>
            </a:r>
            <a:endParaRPr/>
          </a:p>
        </p:txBody>
      </p:sp>
      <p:sp>
        <p:nvSpPr>
          <p:cNvPr id="3" name="Content Placeholder 2"/>
          <p:cNvSpPr>
            <a:spLocks noGrp="1"/>
          </p:cNvSpPr>
          <p:nvPr>
            <p:ph idx="1"/>
          </p:nvPr>
        </p:nvSpPr>
        <p:spPr bwMode="auto"/>
        <p:txBody>
          <a:bodyPr>
            <a:normAutofit/>
          </a:bodyPr>
          <a:lstStyle/>
          <a:p>
            <a:pPr>
              <a:defRPr/>
            </a:pPr>
            <a:r>
              <a:rPr lang="fr-CH"/>
              <a:t>Quelques chiffres clés, étude JAMES 2022</a:t>
            </a:r>
            <a:endParaRPr/>
          </a:p>
          <a:p>
            <a:pPr lvl="1">
              <a:defRPr/>
            </a:pPr>
            <a:r>
              <a:rPr lang="fr-CH"/>
              <a:t>Appareils que les jeunes déclarent posséder :</a:t>
            </a:r>
            <a:endParaRPr/>
          </a:p>
          <a:p>
            <a:pPr lvl="2">
              <a:defRPr/>
            </a:pPr>
            <a:r>
              <a:rPr lang="fr-CH"/>
              <a:t>Smartphone : 99%. </a:t>
            </a:r>
            <a:endParaRPr/>
          </a:p>
          <a:p>
            <a:pPr lvl="2">
              <a:defRPr/>
            </a:pPr>
            <a:r>
              <a:rPr lang="fr-CH"/>
              <a:t>Ordinateur : 90% pour les &gt;16 ans</a:t>
            </a:r>
            <a:endParaRPr/>
          </a:p>
          <a:p>
            <a:pPr lvl="2">
              <a:defRPr/>
            </a:pPr>
            <a:r>
              <a:rPr lang="fr-CH"/>
              <a:t>Tablette : 42%</a:t>
            </a:r>
            <a:endParaRPr/>
          </a:p>
          <a:p>
            <a:pPr lvl="2">
              <a:defRPr/>
            </a:pPr>
            <a:r>
              <a:rPr lang="fr-CH"/>
              <a:t>Console (portable ou fixe) : 30-40%, mais jusqu’à 2/3 des garçons pour la console fixe</a:t>
            </a:r>
            <a:endParaRPr/>
          </a:p>
          <a:p>
            <a:pPr lvl="2">
              <a:defRPr/>
            </a:pPr>
            <a:r>
              <a:rPr lang="fr-CH"/>
              <a:t>Appareil photo numérique : 31%</a:t>
            </a:r>
            <a:endParaRPr/>
          </a:p>
          <a:p>
            <a:pPr lvl="2">
              <a:defRPr/>
            </a:pPr>
            <a:r>
              <a:rPr lang="fr-CH"/>
              <a:t>TV : 26%</a:t>
            </a:r>
            <a:endParaRPr/>
          </a:p>
          <a:p>
            <a:pPr lvl="2">
              <a:defRPr/>
            </a:pPr>
            <a:r>
              <a:rPr lang="fr-CH"/>
              <a:t>Smartwatch</a:t>
            </a:r>
            <a:r>
              <a:rPr lang="fr-CH"/>
              <a:t> : 19%</a:t>
            </a:r>
            <a:endParaRPr/>
          </a:p>
          <a:p>
            <a:pPr lvl="1">
              <a:defRPr/>
            </a:pPr>
            <a:r>
              <a:rPr lang="fr-CH"/>
              <a:t>Temps quotidien sur internet / smartphone : 3-5h</a:t>
            </a:r>
            <a:endParaRPr/>
          </a:p>
          <a:p>
            <a:pPr lvl="1">
              <a:defRPr/>
            </a:pPr>
            <a:r>
              <a:rPr lang="fr-CH"/>
              <a:t>Temps quotidien sur jeux vidéo : 1h-2h40</a:t>
            </a:r>
            <a:endParaRPr/>
          </a:p>
          <a:p>
            <a:pPr lvl="2">
              <a:defRPr/>
            </a:pPr>
            <a:endParaRPr lang="fr-CH"/>
          </a:p>
        </p:txBody>
      </p:sp>
      <p:sp>
        <p:nvSpPr>
          <p:cNvPr id="4" name="ZoneTexte 8"/>
          <p:cNvSpPr txBox="1"/>
          <p:nvPr/>
        </p:nvSpPr>
        <p:spPr bwMode="auto">
          <a:xfrm>
            <a:off x="6090920" y="6550222"/>
            <a:ext cx="6101080" cy="307777"/>
          </a:xfrm>
          <a:prstGeom prst="rect">
            <a:avLst/>
          </a:prstGeom>
          <a:noFill/>
        </p:spPr>
        <p:txBody>
          <a:bodyPr wrap="square">
            <a:spAutoFit/>
          </a:bodyPr>
          <a:lstStyle/>
          <a:p>
            <a:pPr algn="r">
              <a:defRPr/>
            </a:pPr>
            <a:r>
              <a:rPr lang="fr-FR" sz="1400">
                <a:ea typeface="Calibri"/>
                <a:cs typeface="Calibri"/>
              </a:rPr>
              <a:t>Sources : </a:t>
            </a:r>
            <a:r>
              <a:rPr lang="fr-FR" sz="1400">
                <a:ea typeface="Calibri"/>
                <a:cs typeface="Calibri"/>
              </a:rPr>
              <a:t>Külling</a:t>
            </a:r>
            <a:r>
              <a:rPr lang="fr-FR" sz="1400">
                <a:ea typeface="Calibri"/>
                <a:cs typeface="Calibri"/>
              </a:rPr>
              <a:t> et al., 2022</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5" name="Picture 4"/>
          <p:cNvPicPr>
            <a:picLocks noChangeAspect="1"/>
          </p:cNvPicPr>
          <p:nvPr/>
        </p:nvPicPr>
        <p:blipFill>
          <a:blip r:embed="rId2"/>
          <a:stretch/>
        </p:blipFill>
        <p:spPr bwMode="auto">
          <a:xfrm>
            <a:off x="2204720" y="1701612"/>
            <a:ext cx="7772400" cy="5088656"/>
          </a:xfrm>
          <a:prstGeom prst="rect">
            <a:avLst/>
          </a:prstGeom>
        </p:spPr>
      </p:pic>
      <p:sp>
        <p:nvSpPr>
          <p:cNvPr id="6" name="Title 5"/>
          <p:cNvSpPr>
            <a:spLocks noGrp="1"/>
          </p:cNvSpPr>
          <p:nvPr>
            <p:ph type="title"/>
          </p:nvPr>
        </p:nvSpPr>
        <p:spPr bwMode="auto"/>
        <p:txBody>
          <a:bodyPr/>
          <a:lstStyle/>
          <a:p>
            <a:pPr>
              <a:defRPr/>
            </a:pPr>
            <a:r>
              <a:rPr lang="fr-CH"/>
              <a:t>Utilisation du smartphone chez les jeunes</a:t>
            </a:r>
            <a:br>
              <a:rPr lang="fr-CH"/>
            </a:br>
            <a:r>
              <a:rPr lang="fr-CH"/>
              <a:t>(12-19 ans)</a:t>
            </a:r>
            <a:endParaRPr/>
          </a:p>
        </p:txBody>
      </p:sp>
      <p:sp>
        <p:nvSpPr>
          <p:cNvPr id="4" name="ZoneTexte 8"/>
          <p:cNvSpPr txBox="1"/>
          <p:nvPr/>
        </p:nvSpPr>
        <p:spPr bwMode="auto">
          <a:xfrm>
            <a:off x="6090920" y="6550222"/>
            <a:ext cx="6101080" cy="307777"/>
          </a:xfrm>
          <a:prstGeom prst="rect">
            <a:avLst/>
          </a:prstGeom>
          <a:noFill/>
        </p:spPr>
        <p:txBody>
          <a:bodyPr wrap="square">
            <a:spAutoFit/>
          </a:bodyPr>
          <a:lstStyle/>
          <a:p>
            <a:pPr algn="r">
              <a:defRPr/>
            </a:pPr>
            <a:r>
              <a:rPr lang="fr-FR" sz="1400">
                <a:ea typeface="Calibri"/>
                <a:cs typeface="Calibri"/>
              </a:rPr>
              <a:t>Sources : </a:t>
            </a:r>
            <a:r>
              <a:rPr lang="fr-FR" sz="1400">
                <a:ea typeface="Calibri"/>
                <a:cs typeface="Calibri"/>
              </a:rPr>
              <a:t>Külling</a:t>
            </a:r>
            <a:r>
              <a:rPr lang="fr-FR" sz="1400">
                <a:ea typeface="Calibri"/>
                <a:cs typeface="Calibri"/>
              </a:rPr>
              <a:t> et al., 2022, p. 44</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Plan de la conférence-atelier</a:t>
            </a:r>
            <a:endParaRPr/>
          </a:p>
        </p:txBody>
      </p:sp>
      <p:sp>
        <p:nvSpPr>
          <p:cNvPr id="3" name="Content Placeholder 2"/>
          <p:cNvSpPr>
            <a:spLocks noGrp="1"/>
          </p:cNvSpPr>
          <p:nvPr>
            <p:ph idx="1"/>
          </p:nvPr>
        </p:nvSpPr>
        <p:spPr bwMode="auto"/>
        <p:txBody>
          <a:bodyPr>
            <a:normAutofit lnSpcReduction="10000"/>
          </a:bodyPr>
          <a:lstStyle/>
          <a:p>
            <a:pPr lvl="0">
              <a:defRPr/>
            </a:pPr>
            <a:r>
              <a:rPr lang="fr-CH"/>
              <a:t>Introduction : environnement et numérique – 30 min</a:t>
            </a:r>
            <a:endParaRPr/>
          </a:p>
          <a:p>
            <a:pPr lvl="1">
              <a:defRPr/>
            </a:pPr>
            <a:r>
              <a:rPr lang="fr-CH"/>
              <a:t>Bref rappel sur la crise environnementale</a:t>
            </a:r>
            <a:endParaRPr/>
          </a:p>
          <a:p>
            <a:pPr lvl="1">
              <a:defRPr/>
            </a:pPr>
            <a:r>
              <a:rPr lang="fr-CH"/>
              <a:t>Chiffres clés sur :</a:t>
            </a:r>
            <a:endParaRPr/>
          </a:p>
          <a:p>
            <a:pPr lvl="2">
              <a:defRPr/>
            </a:pPr>
            <a:r>
              <a:rPr lang="fr-CH" sz="2200"/>
              <a:t>l’impact environnemental du numérique</a:t>
            </a:r>
            <a:endParaRPr/>
          </a:p>
          <a:p>
            <a:pPr lvl="2">
              <a:defRPr/>
            </a:pPr>
            <a:r>
              <a:rPr sz="2200"/>
              <a:t>l’utilisation du numérique chez les jeunes</a:t>
            </a:r>
            <a:endParaRPr/>
          </a:p>
          <a:p>
            <a:pPr lvl="1">
              <a:defRPr/>
            </a:pPr>
            <a:r>
              <a:rPr sz="2600"/>
              <a:t>Conclusions préliminaires</a:t>
            </a:r>
            <a:endParaRPr/>
          </a:p>
          <a:p>
            <a:pPr lvl="0">
              <a:defRPr/>
            </a:pPr>
            <a:r>
              <a:rPr lang="fr-CH"/>
              <a:t>Présentation de la séquence co-créée – 5 min</a:t>
            </a:r>
            <a:endParaRPr/>
          </a:p>
          <a:p>
            <a:pPr lvl="0">
              <a:defRPr/>
            </a:pPr>
            <a:r>
              <a:rPr lang="fr-CH"/>
              <a:t>Séquence en sous-groupes (mode accéléré) – 60 min</a:t>
            </a:r>
            <a:endParaRPr/>
          </a:p>
          <a:p>
            <a:pPr lvl="0">
              <a:defRPr/>
            </a:pPr>
            <a:r>
              <a:rPr lang="fr-CH"/>
              <a:t>Pause – 20 min</a:t>
            </a:r>
            <a:endParaRPr/>
          </a:p>
          <a:p>
            <a:pPr lvl="0">
              <a:defRPr/>
            </a:pPr>
            <a:r>
              <a:rPr lang="fr-CH"/>
              <a:t>Retour d’expérience et discussion – 1h20</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fr-CH"/>
              <a:t>Conclusions préliminaires</a:t>
            </a:r>
            <a:endParaRPr/>
          </a:p>
        </p:txBody>
      </p:sp>
      <p:sp>
        <p:nvSpPr>
          <p:cNvPr id="3" name="Text Placeholder 2"/>
          <p:cNvSpPr>
            <a:spLocks noGrp="1"/>
          </p:cNvSpPr>
          <p:nvPr>
            <p:ph type="body" idx="1"/>
          </p:nvPr>
        </p:nvSpPr>
        <p:spPr bwMode="auto"/>
        <p:txBody>
          <a:bodyPr/>
          <a:lstStyle/>
          <a:p>
            <a:pPr>
              <a:defRPr/>
            </a:pPr>
            <a:r>
              <a:rPr lang="fr-CH"/>
              <a:t>Ce qu’on vous propose de retenir de cette partie théorique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5" name="Picture 4" descr="A picture containing nature, sky, mountain, valley&#10;&#10;Description automatically generated"/>
          <p:cNvPicPr>
            <a:picLocks noChangeAspect="1"/>
          </p:cNvPicPr>
          <p:nvPr/>
        </p:nvPicPr>
        <p:blipFill>
          <a:blip r:embed="rId2"/>
          <a:srcRect l="0" t="7108" r="0" b="14235"/>
          <a:stretch/>
        </p:blipFill>
        <p:spPr bwMode="auto">
          <a:xfrm>
            <a:off x="20" y="1282"/>
            <a:ext cx="12191980" cy="6856718"/>
          </a:xfrm>
          <a:prstGeom prst="rect">
            <a:avLst/>
          </a:prstGeom>
        </p:spPr>
      </p:pic>
      <p:sp>
        <p:nvSpPr>
          <p:cNvPr id="6" name="Rectangle 5"/>
          <p:cNvSpPr/>
          <p:nvPr/>
        </p:nvSpPr>
        <p:spPr bwMode="auto">
          <a:xfrm>
            <a:off x="0" y="1132904"/>
            <a:ext cx="12190476" cy="813594"/>
          </a:xfrm>
          <a:prstGeom prst="rect">
            <a:avLst/>
          </a:prstGeom>
          <a:solidFill>
            <a:schemeClr val="tx1">
              <a:alpha val="6745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sp>
        <p:nvSpPr>
          <p:cNvPr id="7" name="Rectangle 6"/>
          <p:cNvSpPr/>
          <p:nvPr/>
        </p:nvSpPr>
        <p:spPr bwMode="auto">
          <a:xfrm>
            <a:off x="0" y="2169412"/>
            <a:ext cx="12190476" cy="813594"/>
          </a:xfrm>
          <a:prstGeom prst="rect">
            <a:avLst/>
          </a:prstGeom>
          <a:solidFill>
            <a:schemeClr val="tx1">
              <a:alpha val="6745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sp>
        <p:nvSpPr>
          <p:cNvPr id="8" name="Rectangle 7"/>
          <p:cNvSpPr/>
          <p:nvPr/>
        </p:nvSpPr>
        <p:spPr bwMode="auto">
          <a:xfrm>
            <a:off x="0" y="3347222"/>
            <a:ext cx="12190476" cy="813594"/>
          </a:xfrm>
          <a:prstGeom prst="rect">
            <a:avLst/>
          </a:prstGeom>
          <a:solidFill>
            <a:schemeClr val="tx1">
              <a:alpha val="6745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sp>
        <p:nvSpPr>
          <p:cNvPr id="9" name="Rectangle 8"/>
          <p:cNvSpPr/>
          <p:nvPr/>
        </p:nvSpPr>
        <p:spPr bwMode="auto">
          <a:xfrm>
            <a:off x="0" y="4525032"/>
            <a:ext cx="12190476" cy="1233488"/>
          </a:xfrm>
          <a:prstGeom prst="rect">
            <a:avLst/>
          </a:prstGeom>
          <a:solidFill>
            <a:schemeClr val="tx1">
              <a:alpha val="6745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sp>
        <p:nvSpPr>
          <p:cNvPr id="3" name="Content Placeholder 2"/>
          <p:cNvSpPr>
            <a:spLocks noGrp="1"/>
          </p:cNvSpPr>
          <p:nvPr>
            <p:ph idx="4294967295"/>
          </p:nvPr>
        </p:nvSpPr>
        <p:spPr bwMode="auto">
          <a:xfrm>
            <a:off x="836676" y="1248815"/>
            <a:ext cx="10515600" cy="5081588"/>
          </a:xfrm>
        </p:spPr>
        <p:txBody>
          <a:bodyPr>
            <a:normAutofit/>
          </a:bodyPr>
          <a:lstStyle/>
          <a:p>
            <a:pPr marL="0" indent="0" algn="ctr">
              <a:buNone/>
              <a:defRPr/>
            </a:pPr>
            <a:r>
              <a:rPr lang="fr-CH" sz="3200" u="sng">
                <a:solidFill>
                  <a:schemeClr val="bg1"/>
                </a:solidFill>
              </a:rPr>
              <a:t>À un niveau systémique</a:t>
            </a:r>
            <a:br>
              <a:rPr lang="fr-CH" sz="2600">
                <a:solidFill>
                  <a:schemeClr val="bg1"/>
                </a:solidFill>
              </a:rPr>
            </a:br>
            <a:endParaRPr lang="fr-CH" sz="2600">
              <a:solidFill>
                <a:schemeClr val="bg1"/>
              </a:solidFill>
            </a:endParaRPr>
          </a:p>
          <a:p>
            <a:pPr marL="0" indent="0" algn="ctr">
              <a:buNone/>
              <a:defRPr/>
            </a:pPr>
            <a:r>
              <a:rPr lang="fr-CH" sz="2600">
                <a:solidFill>
                  <a:schemeClr val="bg1"/>
                </a:solidFill>
              </a:rPr>
              <a:t>L’impact croissant du numérique ne peut pas être négligé, et il doit passer par une transformation écologique ;</a:t>
            </a:r>
            <a:br>
              <a:rPr lang="fr-CH" sz="2600">
                <a:solidFill>
                  <a:schemeClr val="bg1"/>
                </a:solidFill>
              </a:rPr>
            </a:br>
            <a:endParaRPr lang="fr-CH" sz="2600">
              <a:solidFill>
                <a:schemeClr val="bg1"/>
              </a:solidFill>
            </a:endParaRPr>
          </a:p>
          <a:p>
            <a:pPr marL="0" indent="0" algn="ctr">
              <a:buNone/>
              <a:defRPr/>
            </a:pPr>
            <a:r>
              <a:rPr lang="fr-CH" sz="2600">
                <a:solidFill>
                  <a:schemeClr val="bg1"/>
                </a:solidFill>
              </a:rPr>
              <a:t>Comme toutes les technologies, il est un ensemble de moyens, et non une fin en soi ;</a:t>
            </a:r>
            <a:br>
              <a:rPr lang="fr-CH" sz="2600">
                <a:solidFill>
                  <a:schemeClr val="bg1"/>
                </a:solidFill>
              </a:rPr>
            </a:br>
            <a:endParaRPr lang="fr-CH" sz="2600">
              <a:solidFill>
                <a:schemeClr val="bg1"/>
              </a:solidFill>
            </a:endParaRPr>
          </a:p>
          <a:p>
            <a:pPr marL="0" indent="0" algn="ctr">
              <a:buNone/>
              <a:defRPr/>
            </a:pPr>
            <a:r>
              <a:rPr lang="fr-CH" sz="2600">
                <a:solidFill>
                  <a:schemeClr val="bg1"/>
                </a:solidFill>
              </a:rPr>
              <a:t>Il convient alors de décider d’abord et collectivement du projet de société que nous voulons soutenir, puis des technologies (dont numériques) qui sont les plus à même d’y contribuer.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5" name="Picture 4" descr="A picture containing nature, sky, mountain, valley&#10;&#10;Description automatically generated"/>
          <p:cNvPicPr>
            <a:picLocks noChangeAspect="1"/>
          </p:cNvPicPr>
          <p:nvPr/>
        </p:nvPicPr>
        <p:blipFill>
          <a:blip r:embed="rId2"/>
          <a:srcRect l="0" t="7108" r="0" b="14235"/>
          <a:stretch/>
        </p:blipFill>
        <p:spPr bwMode="auto">
          <a:xfrm>
            <a:off x="20" y="1282"/>
            <a:ext cx="12191980" cy="6856718"/>
          </a:xfrm>
          <a:prstGeom prst="rect">
            <a:avLst/>
          </a:prstGeom>
        </p:spPr>
      </p:pic>
      <p:sp>
        <p:nvSpPr>
          <p:cNvPr id="6" name="Rectangle 5"/>
          <p:cNvSpPr/>
          <p:nvPr/>
        </p:nvSpPr>
        <p:spPr bwMode="auto">
          <a:xfrm>
            <a:off x="1524" y="1050877"/>
            <a:ext cx="12190476" cy="813594"/>
          </a:xfrm>
          <a:prstGeom prst="rect">
            <a:avLst/>
          </a:prstGeom>
          <a:solidFill>
            <a:schemeClr val="tx1">
              <a:alpha val="6745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sp>
        <p:nvSpPr>
          <p:cNvPr id="7" name="Rectangle 6"/>
          <p:cNvSpPr/>
          <p:nvPr/>
        </p:nvSpPr>
        <p:spPr bwMode="auto">
          <a:xfrm>
            <a:off x="1524" y="2098844"/>
            <a:ext cx="12190476" cy="813594"/>
          </a:xfrm>
          <a:prstGeom prst="rect">
            <a:avLst/>
          </a:prstGeom>
          <a:solidFill>
            <a:schemeClr val="tx1">
              <a:alpha val="6745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sp>
        <p:nvSpPr>
          <p:cNvPr id="8" name="Rectangle 7"/>
          <p:cNvSpPr/>
          <p:nvPr/>
        </p:nvSpPr>
        <p:spPr bwMode="auto">
          <a:xfrm>
            <a:off x="1524" y="3409039"/>
            <a:ext cx="12190476" cy="813594"/>
          </a:xfrm>
          <a:prstGeom prst="rect">
            <a:avLst/>
          </a:prstGeom>
          <a:solidFill>
            <a:schemeClr val="tx1">
              <a:alpha val="6745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sp>
        <p:nvSpPr>
          <p:cNvPr id="2" name="Rectangle 1"/>
          <p:cNvSpPr/>
          <p:nvPr/>
        </p:nvSpPr>
        <p:spPr bwMode="auto">
          <a:xfrm>
            <a:off x="0" y="4612730"/>
            <a:ext cx="12190476" cy="813594"/>
          </a:xfrm>
          <a:prstGeom prst="rect">
            <a:avLst/>
          </a:prstGeom>
          <a:solidFill>
            <a:schemeClr val="tx1">
              <a:alpha val="6745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a:p>
        </p:txBody>
      </p:sp>
      <p:sp>
        <p:nvSpPr>
          <p:cNvPr id="3" name="Content Placeholder 2"/>
          <p:cNvSpPr>
            <a:spLocks noGrp="1"/>
          </p:cNvSpPr>
          <p:nvPr>
            <p:ph idx="4294967295"/>
          </p:nvPr>
        </p:nvSpPr>
        <p:spPr bwMode="auto">
          <a:xfrm>
            <a:off x="838200" y="1197301"/>
            <a:ext cx="10515600" cy="4775200"/>
          </a:xfrm>
        </p:spPr>
        <p:txBody>
          <a:bodyPr>
            <a:normAutofit/>
          </a:bodyPr>
          <a:lstStyle/>
          <a:p>
            <a:pPr marL="0" indent="0" algn="ctr">
              <a:buNone/>
              <a:defRPr/>
            </a:pPr>
            <a:r>
              <a:rPr lang="fr-CH" sz="3200" u="sng">
                <a:solidFill>
                  <a:schemeClr val="bg1"/>
                </a:solidFill>
              </a:rPr>
              <a:t>À un niveau plus "individuel"</a:t>
            </a:r>
            <a:br>
              <a:rPr lang="fr-CH" sz="2400">
                <a:solidFill>
                  <a:schemeClr val="bg1"/>
                </a:solidFill>
              </a:rPr>
            </a:br>
            <a:endParaRPr lang="fr-CH" sz="2400">
              <a:solidFill>
                <a:schemeClr val="bg1"/>
              </a:solidFill>
            </a:endParaRPr>
          </a:p>
          <a:p>
            <a:pPr marL="0" indent="0" algn="ctr">
              <a:buNone/>
              <a:defRPr/>
            </a:pPr>
            <a:r>
              <a:rPr lang="fr-CH" sz="2600">
                <a:solidFill>
                  <a:schemeClr val="bg1"/>
                </a:solidFill>
              </a:rPr>
              <a:t>Réduction drastique de la demande en terminaux neufs</a:t>
            </a:r>
            <a:br>
              <a:rPr lang="fr-CH" sz="2600">
                <a:solidFill>
                  <a:schemeClr val="bg1"/>
                </a:solidFill>
              </a:rPr>
            </a:br>
            <a:r>
              <a:rPr lang="fr-CH" sz="2600">
                <a:solidFill>
                  <a:schemeClr val="bg1"/>
                </a:solidFill>
              </a:rPr>
              <a:t> </a:t>
            </a:r>
            <a:r>
              <a:rPr lang="fr-CH" sz="2600">
                <a:solidFill>
                  <a:schemeClr val="bg1"/>
                </a:solidFill>
              </a:rPr>
              <a:t>allongement de la durée de vie, dimensionnement correct</a:t>
            </a:r>
            <a:endParaRPr/>
          </a:p>
          <a:p>
            <a:pPr marL="0" indent="0" algn="ctr">
              <a:buNone/>
              <a:defRPr/>
            </a:pPr>
            <a:endParaRPr lang="fr-CH" sz="2600">
              <a:solidFill>
                <a:schemeClr val="bg1"/>
              </a:solidFill>
            </a:endParaRPr>
          </a:p>
          <a:p>
            <a:pPr marL="0" indent="0" algn="ctr">
              <a:buNone/>
              <a:defRPr/>
            </a:pPr>
            <a:r>
              <a:rPr lang="fr-CH" sz="2600">
                <a:solidFill>
                  <a:schemeClr val="bg1"/>
                </a:solidFill>
              </a:rPr>
              <a:t>Limitation de la sur-disponibilité et de l’incitation à l’achat de nouveaux produits, tels que les objets connectés (IoT)</a:t>
            </a:r>
            <a:br>
              <a:rPr lang="fr-CH" sz="2600">
                <a:solidFill>
                  <a:schemeClr val="bg1"/>
                </a:solidFill>
              </a:rPr>
            </a:br>
            <a:endParaRPr lang="fr-CH" sz="2600">
              <a:solidFill>
                <a:schemeClr val="bg1"/>
              </a:solidFill>
            </a:endParaRPr>
          </a:p>
          <a:p>
            <a:pPr marL="0" indent="0" algn="ctr">
              <a:buNone/>
              <a:defRPr/>
            </a:pPr>
            <a:r>
              <a:rPr lang="fr-CH" sz="2600">
                <a:solidFill>
                  <a:schemeClr val="bg1"/>
                </a:solidFill>
              </a:rPr>
              <a:t>Limitation de l’explosion du trafic de données</a:t>
            </a:r>
            <a:br>
              <a:rPr lang="fr-CH" sz="2600">
                <a:solidFill>
                  <a:schemeClr val="bg1"/>
                </a:solidFill>
              </a:rPr>
            </a:br>
            <a:r>
              <a:rPr lang="fr-CH" sz="2600">
                <a:solidFill>
                  <a:schemeClr val="bg1"/>
                </a:solidFill>
              </a:rPr>
              <a:t> éviter la 4K-8K, réduire le temps consacré et le multitasking</a:t>
            </a:r>
            <a:endParaRPr/>
          </a:p>
        </p:txBody>
      </p:sp>
      <p:sp>
        <p:nvSpPr>
          <p:cNvPr id="9" name="Bent Up Arrow 8"/>
          <p:cNvSpPr/>
          <p:nvPr/>
        </p:nvSpPr>
        <p:spPr bwMode="auto">
          <a:xfrm>
            <a:off x="2403892" y="5650343"/>
            <a:ext cx="7382692" cy="836963"/>
          </a:xfrm>
          <a:prstGeom prst="bentUpArrow">
            <a:avLst>
              <a:gd name="adj1" fmla="val 50000"/>
              <a:gd name="adj2" fmla="val 43805"/>
              <a:gd name="adj3" fmla="val 37928"/>
            </a:avLst>
          </a:prstGeom>
          <a:solidFill>
            <a:srgbClr val="ED7D31">
              <a:alpha val="7098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fr-CH" sz="2600"/>
              <a:t>Quid de l’IA ? Un catalyseur de ces tendances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rPr lang="fr-CH"/>
              <a:t>Séquence de cours</a:t>
            </a:r>
            <a:endParaRPr/>
          </a:p>
        </p:txBody>
      </p:sp>
      <p:sp>
        <p:nvSpPr>
          <p:cNvPr id="3" name="Text Placeholder 2"/>
          <p:cNvSpPr>
            <a:spLocks noGrp="1"/>
          </p:cNvSpPr>
          <p:nvPr>
            <p:ph type="subTitle" idx="1"/>
          </p:nvPr>
        </p:nvSpPr>
        <p:spPr bwMode="auto"/>
        <p:txBody>
          <a:bodyPr/>
          <a:lstStyle/>
          <a:p>
            <a:pPr>
              <a:defRPr/>
            </a:pPr>
            <a:r>
              <a:rPr lang="fr-CH"/>
              <a:t>Présentation</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Processus de co-création</a:t>
            </a:r>
            <a:endParaRPr/>
          </a:p>
        </p:txBody>
      </p:sp>
      <p:sp>
        <p:nvSpPr>
          <p:cNvPr id="4" name="Rectangle 3"/>
          <p:cNvSpPr/>
          <p:nvPr/>
        </p:nvSpPr>
        <p:spPr bwMode="auto">
          <a:xfrm>
            <a:off x="838198" y="1716281"/>
            <a:ext cx="4797911" cy="260335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defRPr/>
            </a:pPr>
            <a:r>
              <a:rPr lang="fr-CH" sz="2000" u="sng"/>
              <a:t>Vincent Keller</a:t>
            </a:r>
            <a:endParaRPr/>
          </a:p>
          <a:p>
            <a:pPr marL="285750" indent="-285750">
              <a:buFont typeface="Arial"/>
              <a:buChar char="•"/>
              <a:defRPr/>
            </a:pPr>
            <a:r>
              <a:rPr lang="fr-CH"/>
              <a:t>20 ans Application </a:t>
            </a:r>
            <a:r>
              <a:rPr lang="fr-CH"/>
              <a:t>Engineer</a:t>
            </a:r>
            <a:r>
              <a:rPr lang="fr-CH"/>
              <a:t>, gap </a:t>
            </a:r>
            <a:r>
              <a:rPr lang="fr-CH"/>
              <a:t>machines-chercheurs·ses</a:t>
            </a:r>
            <a:endParaRPr lang="fr-CH"/>
          </a:p>
          <a:p>
            <a:pPr marL="285750" indent="-285750">
              <a:buFont typeface="Arial"/>
              <a:buChar char="•"/>
              <a:defRPr/>
            </a:pPr>
            <a:r>
              <a:rPr lang="fr-CH"/>
              <a:t>3 ans d’enseignement du numérique au gymnase de Beaulieu</a:t>
            </a:r>
            <a:endParaRPr/>
          </a:p>
          <a:p>
            <a:pPr marL="285750" indent="-285750">
              <a:buFont typeface="Arial"/>
              <a:buChar char="•"/>
              <a:defRPr/>
            </a:pPr>
            <a:endParaRPr lang="fr-CH"/>
          </a:p>
          <a:p>
            <a:pPr marL="285750" indent="-285750">
              <a:buFont typeface="Arial"/>
              <a:buChar char="•"/>
              <a:defRPr/>
            </a:pPr>
            <a:r>
              <a:rPr lang="fr-CH"/>
              <a:t>Besoins identifiés : savoirs déconstruits, mobilisables en classe</a:t>
            </a:r>
            <a:endParaRPr/>
          </a:p>
        </p:txBody>
      </p:sp>
      <p:sp>
        <p:nvSpPr>
          <p:cNvPr id="5" name="Rectangle 4"/>
          <p:cNvSpPr/>
          <p:nvPr/>
        </p:nvSpPr>
        <p:spPr bwMode="auto">
          <a:xfrm>
            <a:off x="6555888" y="1716281"/>
            <a:ext cx="4797911" cy="26033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fr-CH" sz="2000" u="sng"/>
              <a:t>Centre de compétence en durabilité</a:t>
            </a:r>
            <a:endParaRPr/>
          </a:p>
          <a:p>
            <a:pPr marL="285750" indent="-285750">
              <a:buFont typeface="Arial"/>
              <a:buChar char="•"/>
              <a:defRPr/>
            </a:pPr>
            <a:r>
              <a:rPr lang="fr-CH"/>
              <a:t>Compilation des recherches sur l’impact environnemental du numérique (1 an, 2 articles, 3 conférences)</a:t>
            </a:r>
            <a:endParaRPr/>
          </a:p>
          <a:p>
            <a:pPr marL="285750" indent="-285750">
              <a:buFont typeface="Arial"/>
              <a:buChar char="•"/>
              <a:defRPr/>
            </a:pPr>
            <a:r>
              <a:rPr lang="fr-CH"/>
              <a:t>Alpha-test lors d’un atelier-conférence pour le gymnase de </a:t>
            </a:r>
            <a:r>
              <a:rPr lang="fr-CH"/>
              <a:t>Burier</a:t>
            </a:r>
            <a:r>
              <a:rPr lang="fr-CH"/>
              <a:t> (1h30, mat. pratique)</a:t>
            </a:r>
            <a:endParaRPr/>
          </a:p>
          <a:p>
            <a:pPr marL="285750" indent="-285750">
              <a:buFont typeface="Arial"/>
              <a:buChar char="•"/>
              <a:defRPr/>
            </a:pPr>
            <a:endParaRPr lang="fr-CH"/>
          </a:p>
          <a:p>
            <a:pPr marL="285750" indent="-285750">
              <a:buFont typeface="Arial"/>
              <a:buChar char="•"/>
              <a:defRPr/>
            </a:pPr>
            <a:r>
              <a:rPr lang="fr-CH"/>
              <a:t>Besoins identifiés : chiffres et conclusions clés, afin que chacun·e crée son propre matériel</a:t>
            </a:r>
            <a:endParaRPr/>
          </a:p>
        </p:txBody>
      </p:sp>
      <p:sp>
        <p:nvSpPr>
          <p:cNvPr id="7" name="TextBox 6"/>
          <p:cNvSpPr txBox="1"/>
          <p:nvPr/>
        </p:nvSpPr>
        <p:spPr bwMode="auto">
          <a:xfrm>
            <a:off x="3048896" y="4459525"/>
            <a:ext cx="6094206" cy="646331"/>
          </a:xfrm>
          <a:prstGeom prst="rect">
            <a:avLst/>
          </a:prstGeom>
          <a:solidFill>
            <a:schemeClr val="accent3">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pPr algn="ctr">
              <a:defRPr/>
            </a:pPr>
            <a:r>
              <a:rPr lang="fr-CH" b="1">
                <a:solidFill>
                  <a:schemeClr val="tx1"/>
                </a:solidFill>
              </a:rPr>
              <a:t>Obstacle identifié : cette séquence ne doit pas demander de prérequis en informatique et en impacts environnementaux</a:t>
            </a:r>
            <a:endParaRPr/>
          </a:p>
        </p:txBody>
      </p:sp>
      <p:sp>
        <p:nvSpPr>
          <p:cNvPr id="8" name="TextBox 7"/>
          <p:cNvSpPr txBox="1"/>
          <p:nvPr/>
        </p:nvSpPr>
        <p:spPr bwMode="auto">
          <a:xfrm>
            <a:off x="1542153" y="5245749"/>
            <a:ext cx="9107693" cy="150810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gn="ctr">
              <a:defRPr/>
            </a:pPr>
            <a:r>
              <a:rPr lang="fr-CH" sz="2000" u="sng"/>
              <a:t>Résultat</a:t>
            </a:r>
            <a:endParaRPr/>
          </a:p>
          <a:p>
            <a:pPr marL="285750" indent="-285750">
              <a:buFont typeface="Wingdings"/>
              <a:buChar char="Ø"/>
              <a:defRPr/>
            </a:pPr>
            <a:r>
              <a:rPr lang="fr-CH"/>
              <a:t>Cœur : 1 séquence de cours, ancrée dans la prise de conscience de l’omniprésence et la matérialité du numérique + un temps important de discussion</a:t>
            </a:r>
            <a:endParaRPr/>
          </a:p>
          <a:p>
            <a:pPr marL="285750" indent="-285750">
              <a:buFont typeface="Wingdings"/>
              <a:buChar char="Ø"/>
              <a:defRPr/>
            </a:pPr>
            <a:r>
              <a:rPr lang="fr-CH"/>
              <a:t>Suppléments : 1 intro théorique + des réflexions et retours sur le processus et le </a:t>
            </a:r>
            <a:r>
              <a:rPr lang="fr-CH"/>
              <a:t>betatest</a:t>
            </a:r>
            <a:r>
              <a:rPr lang="fr-CH"/>
              <a:t> à Beaulieu</a:t>
            </a:r>
            <a:endParaRPr/>
          </a:p>
        </p:txBody>
      </p:sp>
      <p:cxnSp>
        <p:nvCxnSpPr>
          <p:cNvPr id="10" name="Elbow Connector 9"/>
          <p:cNvCxnSpPr>
            <a:cxnSpLocks/>
            <a:stCxn id="4" idx="3"/>
          </p:cNvCxnSpPr>
          <p:nvPr/>
        </p:nvCxnSpPr>
        <p:spPr bwMode="auto">
          <a:xfrm>
            <a:off x="5636110" y="3017957"/>
            <a:ext cx="327214" cy="1441568"/>
          </a:xfrm>
          <a:prstGeom prst="bentConnector2">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1" name="Elbow Connector 10"/>
          <p:cNvCxnSpPr>
            <a:cxnSpLocks/>
            <a:stCxn id="5" idx="1"/>
          </p:cNvCxnSpPr>
          <p:nvPr/>
        </p:nvCxnSpPr>
        <p:spPr bwMode="auto">
          <a:xfrm rot="10800000" flipV="1">
            <a:off x="6228678" y="3017957"/>
            <a:ext cx="327210" cy="144156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7" idx="2"/>
            <a:endCxn id="8" idx="0"/>
          </p:cNvCxnSpPr>
          <p:nvPr/>
        </p:nvCxnSpPr>
        <p:spPr bwMode="auto">
          <a:xfrm>
            <a:off x="6096000" y="5105856"/>
            <a:ext cx="0" cy="1398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Structure de la séquence</a:t>
            </a:r>
            <a:endParaRPr/>
          </a:p>
        </p:txBody>
      </p:sp>
      <p:sp>
        <p:nvSpPr>
          <p:cNvPr id="3" name="Content Placeholder 2"/>
          <p:cNvSpPr>
            <a:spLocks noGrp="1"/>
          </p:cNvSpPr>
          <p:nvPr>
            <p:ph idx="1"/>
          </p:nvPr>
        </p:nvSpPr>
        <p:spPr bwMode="auto"/>
        <p:txBody>
          <a:bodyPr/>
          <a:lstStyle/>
          <a:p>
            <a:pPr marL="0" indent="0">
              <a:buNone/>
              <a:defRPr/>
            </a:pPr>
            <a:r>
              <a:rPr lang="fr-CH"/>
              <a:t>6 étapes :</a:t>
            </a:r>
            <a:endParaRPr/>
          </a:p>
          <a:p>
            <a:pPr marL="514350" indent="-514350">
              <a:buFont typeface="+mj-lt"/>
              <a:buAutoNum type="arabicPeriod"/>
              <a:defRPr/>
            </a:pPr>
            <a:r>
              <a:rPr lang="fr-CH"/>
              <a:t>🗣️ Introduction : leur avis sur l’impact du numérique</a:t>
            </a:r>
            <a:endParaRPr/>
          </a:p>
          <a:p>
            <a:pPr marL="514350" indent="-514350">
              <a:buFont typeface="+mj-lt"/>
              <a:buAutoNum type="arabicPeriod"/>
              <a:defRPr/>
            </a:pPr>
            <a:r>
              <a:rPr lang="fr-CH"/>
              <a:t>📱 Omniprésence : estimation du temps passé sur les écrans</a:t>
            </a:r>
            <a:endParaRPr/>
          </a:p>
          <a:p>
            <a:pPr marL="514350" indent="-514350">
              <a:buFont typeface="+mj-lt"/>
              <a:buAutoNum type="arabicPeriod"/>
              <a:defRPr/>
            </a:pPr>
            <a:r>
              <a:rPr lang="fr-CH"/>
              <a:t>🔢 Démultiplication : estimation du nombre d’objets possédés</a:t>
            </a:r>
            <a:endParaRPr/>
          </a:p>
          <a:p>
            <a:pPr marL="514350" indent="-514350">
              <a:buFont typeface="+mj-lt"/>
              <a:buAutoNum type="arabicPeriod"/>
              <a:defRPr/>
            </a:pPr>
            <a:r>
              <a:rPr lang="fr-CH"/>
              <a:t>📖 Matériaux : ce qui est requis pour produire ces objets</a:t>
            </a:r>
            <a:endParaRPr/>
          </a:p>
          <a:p>
            <a:pPr marL="514350" indent="-514350">
              <a:buFont typeface="+mj-lt"/>
              <a:buAutoNum type="arabicPeriod"/>
              <a:defRPr/>
            </a:pPr>
            <a:r>
              <a:rPr lang="fr-CH"/>
              <a:t>🎦 Enjeux écologiques : secteur minier + éléments à choix</a:t>
            </a:r>
            <a:endParaRPr/>
          </a:p>
          <a:p>
            <a:pPr marL="514350" indent="-514350">
              <a:buFont typeface="+mj-lt"/>
              <a:buAutoNum type="arabicPeriod"/>
              <a:defRPr/>
            </a:pPr>
            <a:r>
              <a:rPr lang="fr-CH"/>
              <a:t>🗣️ Débat : ce qu’on peut faire, leurs idées</a:t>
            </a:r>
            <a:endParaRPr/>
          </a:p>
          <a:p>
            <a:pPr marL="514350" indent="-514350">
              <a:buFont typeface="+mj-lt"/>
              <a:buAutoNum type="arabicPeriod"/>
              <a:defRPr/>
            </a:pPr>
            <a:endParaRPr lang="fr-CH"/>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rPr lang="fr-CH"/>
              <a:t>Séquence de cours</a:t>
            </a:r>
            <a:endParaRPr/>
          </a:p>
        </p:txBody>
      </p:sp>
      <p:sp>
        <p:nvSpPr>
          <p:cNvPr id="3" name="Text Placeholder 2"/>
          <p:cNvSpPr>
            <a:spLocks noGrp="1"/>
          </p:cNvSpPr>
          <p:nvPr>
            <p:ph type="subTitle" idx="1"/>
          </p:nvPr>
        </p:nvSpPr>
        <p:spPr bwMode="auto"/>
        <p:txBody>
          <a:bodyPr/>
          <a:lstStyle/>
          <a:p>
            <a:pPr>
              <a:defRPr/>
            </a:pPr>
            <a:r>
              <a:rPr lang="fr-CH"/>
              <a:t>Expérimentation en accéléré (version enseignant·e·s)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XX</a:t>
            </a:r>
            <a:endParaRPr/>
          </a:p>
        </p:txBody>
      </p:sp>
      <p:sp>
        <p:nvSpPr>
          <p:cNvPr id="3" name="Content Placeholder 2"/>
          <p:cNvSpPr>
            <a:spLocks noGrp="1"/>
          </p:cNvSpPr>
          <p:nvPr>
            <p:ph idx="1"/>
          </p:nvPr>
        </p:nvSpPr>
        <p:spPr bwMode="auto"/>
        <p:txBody>
          <a:bodyPr/>
          <a:lstStyle/>
          <a:p>
            <a:pPr>
              <a:defRPr/>
            </a:pPr>
            <a:r>
              <a:rPr lang="fr-CH"/>
              <a:t>XX</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rPr lang="fr-CH"/>
              <a:t>Pause</a:t>
            </a:r>
            <a:endParaRPr/>
          </a:p>
        </p:txBody>
      </p:sp>
      <p:sp>
        <p:nvSpPr>
          <p:cNvPr id="3" name="Text Placeholder 2"/>
          <p:cNvSpPr>
            <a:spLocks noGrp="1"/>
          </p:cNvSpPr>
          <p:nvPr>
            <p:ph type="subTitle" idx="1"/>
          </p:nvPr>
        </p:nvSpPr>
        <p:spPr bwMode="auto"/>
        <p:txBody>
          <a:bodyPr/>
          <a:lstStyle/>
          <a:p>
            <a:pPr>
              <a:defRPr/>
            </a:pPr>
            <a:r>
              <a:rPr lang="fr-CH"/>
              <a:t>20 min</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rPr lang="fr-CH"/>
              <a:t>Retour sur le </a:t>
            </a:r>
            <a:r>
              <a:rPr lang="fr-CH"/>
              <a:t>betatest</a:t>
            </a:r>
            <a:r>
              <a:rPr lang="fr-CH"/>
              <a:t> et Discussion</a:t>
            </a:r>
            <a:endParaRPr/>
          </a:p>
        </p:txBody>
      </p:sp>
      <p:sp>
        <p:nvSpPr>
          <p:cNvPr id="3" name="Text Placeholder 2"/>
          <p:cNvSpPr>
            <a:spLocks noGrp="1"/>
          </p:cNvSpPr>
          <p:nvPr>
            <p:ph type="subTitle" idx="1"/>
          </p:nvPr>
        </p:nvSpPr>
        <p:spPr bwMode="auto"/>
        <p:txBody>
          <a:bodyPr/>
          <a:lstStyle/>
          <a:p>
            <a:pPr>
              <a:defRPr/>
            </a:pPr>
            <a:r>
              <a:rPr lang="fr-CH"/>
              <a:t>Les plus, les moins, les points d’attention</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Objectifs</a:t>
            </a:r>
            <a:endParaRPr/>
          </a:p>
        </p:txBody>
      </p:sp>
      <p:sp>
        <p:nvSpPr>
          <p:cNvPr id="3" name="Content Placeholder 2"/>
          <p:cNvSpPr>
            <a:spLocks noGrp="1"/>
          </p:cNvSpPr>
          <p:nvPr>
            <p:ph idx="1"/>
          </p:nvPr>
        </p:nvSpPr>
        <p:spPr bwMode="auto"/>
        <p:txBody>
          <a:bodyPr/>
          <a:lstStyle/>
          <a:p>
            <a:pPr marL="0" indent="0">
              <a:buNone/>
              <a:defRPr/>
            </a:pPr>
            <a:r>
              <a:rPr lang="fr-CH"/>
              <a:t>À l’issue de cet atelier, nous aimerions que vous puissiez :</a:t>
            </a:r>
            <a:endParaRPr/>
          </a:p>
          <a:p>
            <a:pPr marL="0" indent="0">
              <a:buNone/>
              <a:defRPr/>
            </a:pPr>
            <a:endParaRPr lang="fr-CH"/>
          </a:p>
          <a:p>
            <a:pPr>
              <a:defRPr/>
            </a:pPr>
            <a:r>
              <a:rPr lang="fr-CH" i="1"/>
              <a:t>Avoir une idée de l’impact environnemental du numérique et des aspects de celui-ci qui en sont le plus responsables ;</a:t>
            </a:r>
            <a:endParaRPr/>
          </a:p>
          <a:p>
            <a:pPr>
              <a:defRPr/>
            </a:pPr>
            <a:r>
              <a:rPr lang="fr-CH" i="1"/>
              <a:t>Avoir expérimenté la séquence proposée afin de pouvoir vous l’approprier pour vos activités d’enseignement ;</a:t>
            </a:r>
            <a:endParaRPr/>
          </a:p>
          <a:p>
            <a:pPr>
              <a:defRPr/>
            </a:pPr>
            <a:r>
              <a:rPr lang="fr-CH" i="1"/>
              <a:t>Avoir pu discuter des choix méthodologiques que nous avons effectués, afin d’adapter la séquence aux besoins de vos classes.</a:t>
            </a:r>
            <a:endParaRPr/>
          </a:p>
          <a:p>
            <a:pPr>
              <a:defRPr/>
            </a:pPr>
            <a:endParaRPr lang="fr-CH" i="1"/>
          </a:p>
          <a:p>
            <a:pPr>
              <a:defRPr/>
            </a:pPr>
            <a:endParaRPr lang="fr-CH" i="1"/>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XX</a:t>
            </a:r>
            <a:endParaRPr/>
          </a:p>
        </p:txBody>
      </p:sp>
      <p:sp>
        <p:nvSpPr>
          <p:cNvPr id="3" name="Content Placeholder 2"/>
          <p:cNvSpPr>
            <a:spLocks noGrp="1"/>
          </p:cNvSpPr>
          <p:nvPr>
            <p:ph idx="1"/>
          </p:nvPr>
        </p:nvSpPr>
        <p:spPr bwMode="auto"/>
        <p:txBody>
          <a:bodyPr/>
          <a:lstStyle/>
          <a:p>
            <a:pPr>
              <a:defRPr/>
            </a:pPr>
            <a:r>
              <a:rPr lang="fr-CH"/>
              <a:t>XX</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Feedback sur le cours d’aujourd’hui</a:t>
            </a:r>
            <a:endParaRPr/>
          </a:p>
        </p:txBody>
      </p:sp>
      <p:sp>
        <p:nvSpPr>
          <p:cNvPr id="3" name="Text Placeholder 2"/>
          <p:cNvSpPr>
            <a:spLocks noGrp="1"/>
          </p:cNvSpPr>
          <p:nvPr>
            <p:ph type="body" idx="1"/>
          </p:nvPr>
        </p:nvSpPr>
        <p:spPr bwMode="auto"/>
        <p:txBody>
          <a:bodyPr/>
          <a:lstStyle/>
          <a:p>
            <a:pPr>
              <a:defRPr/>
            </a:pPr>
            <a:r>
              <a:rPr lang="fr-CH"/>
              <a:t>XX</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XX</a:t>
            </a:r>
            <a:endParaRPr/>
          </a:p>
        </p:txBody>
      </p:sp>
      <p:sp>
        <p:nvSpPr>
          <p:cNvPr id="3" name="Content Placeholder 2"/>
          <p:cNvSpPr>
            <a:spLocks noGrp="1"/>
          </p:cNvSpPr>
          <p:nvPr>
            <p:ph idx="1"/>
          </p:nvPr>
        </p:nvSpPr>
        <p:spPr bwMode="auto"/>
        <p:txBody>
          <a:bodyPr/>
          <a:lstStyle/>
          <a:p>
            <a:pPr>
              <a:defRPr/>
            </a:pPr>
            <a:r>
              <a:rPr lang="fr-CH"/>
              <a:t>Est-ce que vous vous attendiez à ça ?</a:t>
            </a:r>
            <a:endParaRPr/>
          </a:p>
          <a:p>
            <a:pPr>
              <a:defRPr/>
            </a:pPr>
            <a:r>
              <a:rPr lang="fr-CH"/>
              <a:t>Utilité ?</a:t>
            </a:r>
            <a:endParaRPr/>
          </a:p>
          <a:p>
            <a:pPr>
              <a:defRPr/>
            </a:pPr>
            <a:r>
              <a:rPr lang="fr-CH"/>
              <a:t>Qu’est-ce qu’on pourrait améliorer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 name="Picture 1"/>
          <p:cNvPicPr>
            <a:picLocks noChangeAspect="1"/>
          </p:cNvPicPr>
          <p:nvPr/>
        </p:nvPicPr>
        <p:blipFill>
          <a:blip r:embed="rId2"/>
          <a:stretch/>
        </p:blipFill>
        <p:spPr bwMode="auto">
          <a:xfrm>
            <a:off x="1882541" y="0"/>
            <a:ext cx="4838330" cy="6858000"/>
          </a:xfrm>
          <a:prstGeom prst="rect">
            <a:avLst/>
          </a:prstGeom>
        </p:spPr>
      </p:pic>
      <p:sp>
        <p:nvSpPr>
          <p:cNvPr id="3" name="ZoneTexte 7"/>
          <p:cNvSpPr txBox="1"/>
          <p:nvPr/>
        </p:nvSpPr>
        <p:spPr bwMode="auto">
          <a:xfrm>
            <a:off x="7316751" y="2828835"/>
            <a:ext cx="4409422" cy="923330"/>
          </a:xfrm>
          <a:prstGeom prst="rect">
            <a:avLst/>
          </a:prstGeom>
          <a:noFill/>
        </p:spPr>
        <p:txBody>
          <a:bodyPr wrap="square" rtlCol="0">
            <a:spAutoFit/>
          </a:bodyPr>
          <a:lstStyle/>
          <a:p>
            <a:pPr>
              <a:defRPr/>
            </a:pPr>
            <a:r>
              <a:rPr lang="fr-FR">
                <a:latin typeface="Helvetica Neue"/>
                <a:ea typeface="Helvetica Neue"/>
                <a:cs typeface="Helvetica Neue"/>
              </a:rPr>
              <a:t>Article disponible sur le site du CCD :</a:t>
            </a:r>
            <a:endParaRPr/>
          </a:p>
          <a:p>
            <a:pPr>
              <a:defRPr/>
            </a:pPr>
            <a:endParaRPr lang="fr-FR">
              <a:latin typeface="Helvetica Neue"/>
              <a:ea typeface="Helvetica Neue"/>
              <a:cs typeface="Helvetica Neue"/>
            </a:endParaRPr>
          </a:p>
          <a:p>
            <a:pPr>
              <a:defRPr/>
            </a:pPr>
            <a:r>
              <a:rPr lang="fr-FR">
                <a:latin typeface="Helvetica Neue"/>
                <a:ea typeface="Helvetica Neue"/>
                <a:cs typeface="Helvetica Neue"/>
              </a:rPr>
              <a:t>unil.ch</a:t>
            </a:r>
            <a:r>
              <a:rPr lang="fr-FR">
                <a:latin typeface="Helvetica Neue"/>
                <a:ea typeface="Helvetica Neue"/>
                <a:cs typeface="Helvetica Neue"/>
              </a:rPr>
              <a:t>/centre-</a:t>
            </a:r>
            <a:r>
              <a:rPr lang="fr-FR">
                <a:latin typeface="Helvetica Neue"/>
                <a:ea typeface="Helvetica Neue"/>
                <a:cs typeface="Helvetica Neue"/>
              </a:rPr>
              <a:t>durabilite</a:t>
            </a:r>
            <a:r>
              <a:rPr lang="fr-FR">
                <a:latin typeface="Helvetica Neue"/>
                <a:ea typeface="Helvetica Neue"/>
                <a:cs typeface="Helvetica Neue"/>
              </a:rPr>
              <a:t>/publications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ZoneTexte 7"/>
          <p:cNvSpPr txBox="1"/>
          <p:nvPr/>
        </p:nvSpPr>
        <p:spPr bwMode="auto">
          <a:xfrm>
            <a:off x="7316751" y="2828835"/>
            <a:ext cx="4409422" cy="1754326"/>
          </a:xfrm>
          <a:prstGeom prst="rect">
            <a:avLst/>
          </a:prstGeom>
          <a:noFill/>
        </p:spPr>
        <p:txBody>
          <a:bodyPr wrap="square" rtlCol="0">
            <a:spAutoFit/>
          </a:bodyPr>
          <a:lstStyle/>
          <a:p>
            <a:pPr>
              <a:defRPr/>
            </a:pPr>
            <a:r>
              <a:rPr lang="fr-FR">
                <a:latin typeface="Helvetica Neue"/>
                <a:ea typeface="Helvetica Neue"/>
                <a:cs typeface="Helvetica Neue"/>
              </a:rPr>
              <a:t>Livre-documentaire passionnant, facile à lire.</a:t>
            </a:r>
            <a:endParaRPr/>
          </a:p>
          <a:p>
            <a:pPr>
              <a:defRPr/>
            </a:pPr>
            <a:endParaRPr lang="fr-FR">
              <a:latin typeface="Helvetica Neue"/>
              <a:ea typeface="Helvetica Neue"/>
              <a:cs typeface="Helvetica Neue"/>
            </a:endParaRPr>
          </a:p>
          <a:p>
            <a:pPr>
              <a:defRPr/>
            </a:pPr>
            <a:r>
              <a:rPr lang="fr-FR">
                <a:latin typeface="Helvetica Neue"/>
                <a:ea typeface="Helvetica Neue"/>
                <a:cs typeface="Helvetica Neue"/>
              </a:rPr>
              <a:t>Attention aux chiffres avancés ! Certains sont tout à fait défendables, d’autres semblent plus spéculatifs pour l’instant.</a:t>
            </a:r>
            <a:endParaRPr/>
          </a:p>
        </p:txBody>
      </p:sp>
      <p:pic>
        <p:nvPicPr>
          <p:cNvPr id="1026" name="Picture 2"/>
          <p:cNvPicPr>
            <a:picLocks noChangeAspect="1" noChangeArrowheads="1"/>
          </p:cNvPicPr>
          <p:nvPr/>
        </p:nvPicPr>
        <p:blipFill>
          <a:blip r:embed="rId2"/>
          <a:stretch/>
        </p:blipFill>
        <p:spPr bwMode="auto">
          <a:xfrm>
            <a:off x="2026234" y="0"/>
            <a:ext cx="4511675" cy="6858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0" name="Rectangle 9"/>
          <p:cNvSpPr>
            <a:spLocks noAdjustHandles="1" noChangeArrowheads="1" noChangeAspect="1" noChangeShapeType="1" noEditPoints="1" noGrp="1" noMove="1" noResize="1" noRot="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en-US"/>
          </a:p>
        </p:txBody>
      </p:sp>
      <p:pic>
        <p:nvPicPr>
          <p:cNvPr id="5" name="Picture 4" descr="A picture containing nature, sky, mountain, valley&#10;&#10;Description automatically generated"/>
          <p:cNvPicPr>
            <a:picLocks noChangeAspect="1"/>
          </p:cNvPicPr>
          <p:nvPr/>
        </p:nvPicPr>
        <p:blipFill>
          <a:blip r:embed="rId3"/>
          <a:srcRect l="0" t="7108" r="0" b="14235"/>
          <a:stretch/>
        </p:blipFill>
        <p:spPr bwMode="auto">
          <a:xfrm>
            <a:off x="20" y="1282"/>
            <a:ext cx="12191980" cy="6856718"/>
          </a:xfrm>
          <a:prstGeom prst="rect">
            <a:avLst/>
          </a:prstGeom>
        </p:spPr>
      </p:pic>
      <p:sp>
        <p:nvSpPr>
          <p:cNvPr id="6" name="Rectangle 5"/>
          <p:cNvSpPr/>
          <p:nvPr/>
        </p:nvSpPr>
        <p:spPr bwMode="auto">
          <a:xfrm>
            <a:off x="1524" y="1942306"/>
            <a:ext cx="12190476" cy="813594"/>
          </a:xfrm>
          <a:prstGeom prst="rect">
            <a:avLst/>
          </a:prstGeom>
          <a:solidFill>
            <a:schemeClr val="bg1">
              <a:alpha val="6745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b="1">
              <a:solidFill>
                <a:schemeClr val="bg2">
                  <a:lumMod val="50000"/>
                </a:schemeClr>
              </a:solidFill>
            </a:endParaRPr>
          </a:p>
        </p:txBody>
      </p:sp>
      <p:sp>
        <p:nvSpPr>
          <p:cNvPr id="3" name="Content Placeholder 2"/>
          <p:cNvSpPr>
            <a:spLocks noGrp="1"/>
          </p:cNvSpPr>
          <p:nvPr>
            <p:ph idx="4294967295"/>
          </p:nvPr>
        </p:nvSpPr>
        <p:spPr bwMode="auto">
          <a:xfrm>
            <a:off x="838200" y="1942306"/>
            <a:ext cx="10515600" cy="813594"/>
          </a:xfrm>
        </p:spPr>
        <p:txBody>
          <a:bodyPr anchor="ctr">
            <a:normAutofit/>
          </a:bodyPr>
          <a:lstStyle/>
          <a:p>
            <a:pPr marL="0" indent="0" algn="ctr">
              <a:buNone/>
              <a:defRPr/>
            </a:pPr>
            <a:r>
              <a:rPr lang="fr-CH" sz="3600" b="1">
                <a:solidFill>
                  <a:schemeClr val="bg2">
                    <a:lumMod val="10000"/>
                  </a:schemeClr>
                </a:solidFill>
              </a:rPr>
              <a:t>Merci de votre attention !</a:t>
            </a:r>
            <a:endParaRPr/>
          </a:p>
        </p:txBody>
      </p:sp>
      <p:sp>
        <p:nvSpPr>
          <p:cNvPr id="2" name="Rectangle 1"/>
          <p:cNvSpPr/>
          <p:nvPr/>
        </p:nvSpPr>
        <p:spPr bwMode="auto">
          <a:xfrm>
            <a:off x="1524" y="5498306"/>
            <a:ext cx="12190476" cy="686594"/>
          </a:xfrm>
          <a:prstGeom prst="rect">
            <a:avLst/>
          </a:prstGeom>
          <a:solidFill>
            <a:schemeClr val="bg1">
              <a:alpha val="6745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CH" b="1">
              <a:solidFill>
                <a:schemeClr val="bg2">
                  <a:lumMod val="50000"/>
                </a:schemeClr>
              </a:solidFill>
            </a:endParaRPr>
          </a:p>
        </p:txBody>
      </p:sp>
      <p:sp>
        <p:nvSpPr>
          <p:cNvPr id="4" name="Content Placeholder 2"/>
          <p:cNvSpPr txBox="1"/>
          <p:nvPr/>
        </p:nvSpPr>
        <p:spPr bwMode="auto">
          <a:xfrm>
            <a:off x="838200" y="5434806"/>
            <a:ext cx="10515600" cy="813594"/>
          </a:xfrm>
          <a:prstGeom prst="rect">
            <a:avLst/>
          </a:prstGeom>
        </p:spPr>
        <p:txBody>
          <a:bodyPr vert="horz" lIns="91440" tIns="45720" rIns="91440" bIns="45720" rtlCol="0" anchor="ctr">
            <a:normAutofit/>
          </a:bodyPr>
          <a:lstStyle>
            <a:lvl1pPr marL="228600" indent="-228600" algn="l" defTabSz="914400">
              <a:lnSpc>
                <a:spcPct val="90000"/>
              </a:lnSpc>
              <a:spcBef>
                <a:spcPts val="1000"/>
              </a:spcBef>
              <a:buFont typeface="Arial"/>
              <a:buChar char="•"/>
              <a:defRPr sz="2800" b="0" i="0">
                <a:solidFill>
                  <a:schemeClr val="tx1"/>
                </a:solidFill>
                <a:latin typeface="Helvetica Neue"/>
                <a:ea typeface="Helvetica Neue"/>
                <a:cs typeface="Helvetica Neue"/>
              </a:defRPr>
            </a:lvl1pPr>
            <a:lvl2pPr marL="685800" indent="-228600" algn="l" defTabSz="914400">
              <a:lnSpc>
                <a:spcPct val="90000"/>
              </a:lnSpc>
              <a:spcBef>
                <a:spcPts val="500"/>
              </a:spcBef>
              <a:buFont typeface="Arial"/>
              <a:buChar char="•"/>
              <a:defRPr sz="2400" b="0" i="0">
                <a:solidFill>
                  <a:schemeClr val="tx1"/>
                </a:solidFill>
                <a:latin typeface="Helvetica Neue"/>
                <a:ea typeface="Helvetica Neue"/>
                <a:cs typeface="Helvetica Neue"/>
              </a:defRPr>
            </a:lvl2pPr>
            <a:lvl3pPr marL="1143000" indent="-228600" algn="l" defTabSz="914400">
              <a:lnSpc>
                <a:spcPct val="90000"/>
              </a:lnSpc>
              <a:spcBef>
                <a:spcPts val="500"/>
              </a:spcBef>
              <a:buFont typeface="Arial"/>
              <a:buChar char="•"/>
              <a:defRPr sz="2000" b="0" i="0">
                <a:solidFill>
                  <a:schemeClr val="tx1"/>
                </a:solidFill>
                <a:latin typeface="Helvetica Neue"/>
                <a:ea typeface="Helvetica Neue"/>
                <a:cs typeface="Helvetica Neue"/>
              </a:defRPr>
            </a:lvl3pPr>
            <a:lvl4pPr marL="1600200" indent="-228600" algn="l" defTabSz="914400">
              <a:lnSpc>
                <a:spcPct val="90000"/>
              </a:lnSpc>
              <a:spcBef>
                <a:spcPts val="500"/>
              </a:spcBef>
              <a:buFont typeface="Arial"/>
              <a:buChar char="•"/>
              <a:defRPr sz="1800" b="0" i="0">
                <a:solidFill>
                  <a:schemeClr val="tx1"/>
                </a:solidFill>
                <a:latin typeface="Helvetica Neue"/>
                <a:ea typeface="Helvetica Neue"/>
                <a:cs typeface="Helvetica Neue"/>
              </a:defRPr>
            </a:lvl4pPr>
            <a:lvl5pPr marL="2057400" indent="-228600" algn="l" defTabSz="914400">
              <a:lnSpc>
                <a:spcPct val="90000"/>
              </a:lnSpc>
              <a:spcBef>
                <a:spcPts val="500"/>
              </a:spcBef>
              <a:buFont typeface="Arial"/>
              <a:buChar char="•"/>
              <a:defRPr sz="1800" b="0" i="0">
                <a:solidFill>
                  <a:schemeClr val="tx1"/>
                </a:solidFill>
                <a:latin typeface="Helvetica Neue"/>
                <a:ea typeface="Helvetica Neue"/>
                <a:cs typeface="Helvetica Neue"/>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lgn="ctr">
              <a:buNone/>
              <a:defRPr/>
            </a:pPr>
            <a:r>
              <a:rPr lang="fr-CH"/>
              <a:t>Contact : </a:t>
            </a:r>
            <a:r>
              <a:rPr lang="fr-CH"/>
              <a:t>johann.recordon@unil.ch</a:t>
            </a:r>
            <a:r>
              <a:rPr lang="fr-CH"/>
              <a:t> / </a:t>
            </a:r>
            <a:r>
              <a:rPr lang="en-GB">
                <a:latin typeface="Helvetica Neue"/>
              </a:rPr>
              <a:t>vincent.keller1@eduvaud.ch</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Références</a:t>
            </a:r>
            <a:endParaRPr/>
          </a:p>
        </p:txBody>
      </p:sp>
      <p:sp>
        <p:nvSpPr>
          <p:cNvPr id="3" name="Content Placeholder 2"/>
          <p:cNvSpPr>
            <a:spLocks noGrp="1"/>
          </p:cNvSpPr>
          <p:nvPr>
            <p:ph idx="1"/>
          </p:nvPr>
        </p:nvSpPr>
        <p:spPr bwMode="auto">
          <a:xfrm>
            <a:off x="222069" y="1825625"/>
            <a:ext cx="11704320" cy="4781550"/>
          </a:xfrm>
        </p:spPr>
        <p:txBody>
          <a:bodyPr>
            <a:noAutofit/>
          </a:bodyPr>
          <a:lstStyle/>
          <a:p>
            <a:pPr>
              <a:lnSpc>
                <a:spcPct val="100000"/>
              </a:lnSpc>
              <a:spcBef>
                <a:spcPts val="400"/>
              </a:spcBef>
              <a:defRPr/>
            </a:pPr>
            <a:r>
              <a:rPr lang="en-GB" sz="1100"/>
              <a:t>ADEME. (2022). </a:t>
            </a:r>
            <a:r>
              <a:rPr lang="en-GB" sz="1100" i="1"/>
              <a:t>Évaluation</a:t>
            </a:r>
            <a:r>
              <a:rPr lang="en-GB" sz="1100" i="1"/>
              <a:t> de </a:t>
            </a:r>
            <a:r>
              <a:rPr lang="en-GB" sz="1100" i="1"/>
              <a:t>l’impact</a:t>
            </a:r>
            <a:r>
              <a:rPr lang="en-GB" sz="1100" i="1"/>
              <a:t> </a:t>
            </a:r>
            <a:r>
              <a:rPr lang="en-GB" sz="1100" i="1"/>
              <a:t>environnemental</a:t>
            </a:r>
            <a:r>
              <a:rPr lang="en-GB" sz="1100" i="1"/>
              <a:t> du numérique </a:t>
            </a:r>
            <a:r>
              <a:rPr lang="en-GB" sz="1100" i="1"/>
              <a:t>en</a:t>
            </a:r>
            <a:r>
              <a:rPr lang="en-GB" sz="1100" i="1"/>
              <a:t> France et analyse prospective. </a:t>
            </a:r>
            <a:r>
              <a:rPr lang="en-GB" sz="1100" i="1"/>
              <a:t>Évaluation</a:t>
            </a:r>
            <a:r>
              <a:rPr lang="en-GB" sz="1100" i="1"/>
              <a:t> </a:t>
            </a:r>
            <a:r>
              <a:rPr lang="en-GB" sz="1100" i="1"/>
              <a:t>environnementale</a:t>
            </a:r>
            <a:r>
              <a:rPr lang="en-GB" sz="1100" i="1"/>
              <a:t> des </a:t>
            </a:r>
            <a:r>
              <a:rPr lang="en-GB" sz="1100" i="1"/>
              <a:t>équipements</a:t>
            </a:r>
            <a:r>
              <a:rPr lang="en-GB" sz="1100" i="1"/>
              <a:t> et infrastructures </a:t>
            </a:r>
            <a:r>
              <a:rPr lang="en-GB" sz="1100" i="1"/>
              <a:t>numériques</a:t>
            </a:r>
            <a:r>
              <a:rPr lang="en-GB" sz="1100" i="1"/>
              <a:t> </a:t>
            </a:r>
            <a:r>
              <a:rPr lang="en-GB" sz="1100" i="1"/>
              <a:t>en</a:t>
            </a:r>
            <a:r>
              <a:rPr lang="en-GB" sz="1100" i="1"/>
              <a:t> France</a:t>
            </a:r>
            <a:r>
              <a:rPr lang="en-GB" sz="1100"/>
              <a:t> (2/3; </a:t>
            </a:r>
            <a:r>
              <a:rPr lang="en-GB" sz="1100"/>
              <a:t>Expertises</a:t>
            </a:r>
            <a:r>
              <a:rPr lang="en-GB" sz="1100"/>
              <a:t>). </a:t>
            </a:r>
            <a:r>
              <a:rPr lang="en-GB" sz="1100" u="sng">
                <a:hlinkClick r:id="rId2" tooltip="https://librairie.ademe.fr/consommer-autrement/5226-evaluation-de-l-impact-environnemental-du-numerique-en-france-et-analyse-prospective.html"/>
              </a:rPr>
              <a:t>https://librairie.ademe.fr/consommer-autrement/5226-evaluation-de-l-impact-environnemental-du-numerique-en-france-et-analyse-prospective.html</a:t>
            </a:r>
            <a:endParaRPr lang="en-GB" sz="1100"/>
          </a:p>
          <a:p>
            <a:pPr>
              <a:lnSpc>
                <a:spcPct val="100000"/>
              </a:lnSpc>
              <a:spcBef>
                <a:spcPts val="400"/>
              </a:spcBef>
              <a:defRPr/>
            </a:pPr>
            <a:r>
              <a:rPr lang="en-GB" sz="1100"/>
              <a:t>ADEME. (2023). </a:t>
            </a:r>
            <a:r>
              <a:rPr lang="en-GB" sz="1100" i="1"/>
              <a:t>Évaluation</a:t>
            </a:r>
            <a:r>
              <a:rPr lang="en-GB" sz="1100" i="1"/>
              <a:t> de </a:t>
            </a:r>
            <a:r>
              <a:rPr lang="en-GB" sz="1100" i="1"/>
              <a:t>l’impact</a:t>
            </a:r>
            <a:r>
              <a:rPr lang="en-GB" sz="1100" i="1"/>
              <a:t> </a:t>
            </a:r>
            <a:r>
              <a:rPr lang="en-GB" sz="1100" i="1"/>
              <a:t>environnemental</a:t>
            </a:r>
            <a:r>
              <a:rPr lang="en-GB" sz="1100" i="1"/>
              <a:t> du numérique </a:t>
            </a:r>
            <a:r>
              <a:rPr lang="en-GB" sz="1100" i="1"/>
              <a:t>en</a:t>
            </a:r>
            <a:r>
              <a:rPr lang="en-GB" sz="1100" i="1"/>
              <a:t> France et analyse prospective. Analyse prospective </a:t>
            </a:r>
            <a:r>
              <a:rPr lang="en-GB" sz="1100" i="1"/>
              <a:t>à</a:t>
            </a:r>
            <a:r>
              <a:rPr lang="en-GB" sz="1100" i="1"/>
              <a:t> 2030 et 2050</a:t>
            </a:r>
            <a:r>
              <a:rPr lang="en-GB" sz="1100"/>
              <a:t> (3/3; </a:t>
            </a:r>
            <a:r>
              <a:rPr lang="en-GB" sz="1100"/>
              <a:t>Expertises</a:t>
            </a:r>
            <a:r>
              <a:rPr lang="en-GB" sz="1100"/>
              <a:t>). </a:t>
            </a:r>
            <a:r>
              <a:rPr lang="en-GB" sz="1100" u="sng">
                <a:hlinkClick r:id="rId3" tooltip="https://www.arcep.fr/uploads/tx_gspublication/etude-prospective-2030-2050_mars2023.pdf"/>
              </a:rPr>
              <a:t>https://www.arcep.fr/uploads/tx_gspublication/etude-prospective-2030-2050_mars2023.pdf</a:t>
            </a:r>
            <a:endParaRPr lang="en-GB" sz="1100"/>
          </a:p>
          <a:p>
            <a:pPr>
              <a:lnSpc>
                <a:spcPct val="100000"/>
              </a:lnSpc>
              <a:spcBef>
                <a:spcPts val="400"/>
              </a:spcBef>
              <a:defRPr/>
            </a:pPr>
            <a:r>
              <a:rPr lang="en-GB" sz="1100"/>
              <a:t>Centre de </a:t>
            </a:r>
            <a:r>
              <a:rPr lang="en-GB" sz="1100"/>
              <a:t>compétences</a:t>
            </a:r>
            <a:r>
              <a:rPr lang="en-GB" sz="1100"/>
              <a:t> </a:t>
            </a:r>
            <a:r>
              <a:rPr lang="en-GB" sz="1100"/>
              <a:t>en</a:t>
            </a:r>
            <a:r>
              <a:rPr lang="en-GB" sz="1100"/>
              <a:t> </a:t>
            </a:r>
            <a:r>
              <a:rPr lang="en-GB" sz="1100"/>
              <a:t>durabilité</a:t>
            </a:r>
            <a:r>
              <a:rPr lang="en-GB" sz="1100"/>
              <a:t> (CCD). (2023). </a:t>
            </a:r>
            <a:r>
              <a:rPr lang="en-GB" sz="1100" i="1"/>
              <a:t>Le Donut de </a:t>
            </a:r>
            <a:r>
              <a:rPr lang="en-GB" sz="1100" i="1"/>
              <a:t>l’UNIL</a:t>
            </a:r>
            <a:r>
              <a:rPr lang="en-GB" sz="1100" i="1"/>
              <a:t> [rapport </a:t>
            </a:r>
            <a:r>
              <a:rPr lang="en-GB" sz="1100" i="1"/>
              <a:t>à</a:t>
            </a:r>
            <a:r>
              <a:rPr lang="en-GB" sz="1100" i="1"/>
              <a:t> </a:t>
            </a:r>
            <a:r>
              <a:rPr lang="en-GB" sz="1100" i="1"/>
              <a:t>paraître</a:t>
            </a:r>
            <a:r>
              <a:rPr lang="en-GB" sz="1100" i="1"/>
              <a:t>]</a:t>
            </a:r>
            <a:r>
              <a:rPr lang="en-GB" sz="1100"/>
              <a:t>. Université de Lausanne (UNIL).</a:t>
            </a:r>
            <a:endParaRPr/>
          </a:p>
          <a:p>
            <a:pPr>
              <a:lnSpc>
                <a:spcPct val="100000"/>
              </a:lnSpc>
              <a:spcBef>
                <a:spcPts val="400"/>
              </a:spcBef>
              <a:defRPr/>
            </a:pPr>
            <a:r>
              <a:rPr lang="en-GB" sz="1100">
                <a:solidFill>
                  <a:srgbClr val="000000"/>
                </a:solidFill>
              </a:rPr>
              <a:t>CFF. (2022). </a:t>
            </a:r>
            <a:r>
              <a:rPr lang="en-GB" sz="1100" i="1">
                <a:solidFill>
                  <a:srgbClr val="000000"/>
                </a:solidFill>
              </a:rPr>
              <a:t>Consommation</a:t>
            </a:r>
            <a:r>
              <a:rPr lang="en-GB" sz="1100" i="1">
                <a:solidFill>
                  <a:srgbClr val="000000"/>
                </a:solidFill>
              </a:rPr>
              <a:t> | CFF</a:t>
            </a:r>
            <a:r>
              <a:rPr lang="en-GB" sz="1100">
                <a:solidFill>
                  <a:srgbClr val="000000"/>
                </a:solidFill>
              </a:rPr>
              <a:t>. </a:t>
            </a:r>
            <a:r>
              <a:rPr lang="en-GB" sz="1100" u="sng">
                <a:solidFill>
                  <a:srgbClr val="000000"/>
                </a:solidFill>
                <a:hlinkClick r:id="rId4" tooltip="https://company.sbb.ch/fr/les-cff-comme-partenaire-commercial/prestations-eft/energie/consommation.html"/>
              </a:rPr>
              <a:t>https://company.sbb.ch/fr/les-cff-comme-partenaire-commercial/prestations-eft/energie/consommation.html</a:t>
            </a:r>
            <a:endParaRPr lang="en-GB" sz="1100">
              <a:solidFill>
                <a:srgbClr val="0000E9"/>
              </a:solidFill>
            </a:endParaRPr>
          </a:p>
          <a:p>
            <a:pPr>
              <a:lnSpc>
                <a:spcPct val="100000"/>
              </a:lnSpc>
              <a:spcBef>
                <a:spcPts val="400"/>
              </a:spcBef>
              <a:defRPr/>
            </a:pPr>
            <a:r>
              <a:rPr lang="en-GB" sz="1100"/>
              <a:t>Chirico, F., ZAFFINA, S., DI PRINZIO, R. R., GIORGI, G., FERRARI, G., CAPITANELLI, I., SACCO, A., SZARPAK, L., NUCERA, G., TAINO, G., AFOLABI, A., &amp; ILESANMI, O. (2021). Working from home in the context of COVID-19 : A systematic review of physical and mental health effects on teleworkers. </a:t>
            </a:r>
            <a:r>
              <a:rPr lang="en-GB" sz="1100" i="1"/>
              <a:t>JOURNAL OF HEALTH AND SOCIAL SCIENCES</a:t>
            </a:r>
            <a:r>
              <a:rPr lang="en-GB" sz="1100"/>
              <a:t>, 319‑332. </a:t>
            </a:r>
            <a:r>
              <a:rPr lang="en-GB" sz="1100" u="sng">
                <a:hlinkClick r:id="rId5" tooltip="https://doi.org/10.19204/2021/wrkn8"/>
              </a:rPr>
              <a:t>https://doi.org/10.19204/2021/wrkn8 </a:t>
            </a:r>
            <a:r>
              <a:rPr lang="en-GB" sz="1100"/>
              <a:t>Climpact</a:t>
            </a:r>
            <a:r>
              <a:rPr lang="en-GB" sz="1100"/>
              <a:t>. (2020). </a:t>
            </a:r>
            <a:r>
              <a:rPr lang="en-GB" sz="1100" i="1"/>
              <a:t>Carbon Footprint of a Swiss Person [Excel Spreadsheet]</a:t>
            </a:r>
            <a:r>
              <a:rPr lang="en-GB" sz="1100"/>
              <a:t>. </a:t>
            </a:r>
            <a:r>
              <a:rPr lang="en-GB" sz="1100"/>
              <a:t>Climpact</a:t>
            </a:r>
            <a:r>
              <a:rPr lang="en-GB" sz="1100"/>
              <a:t>. </a:t>
            </a:r>
            <a:r>
              <a:rPr lang="en-GB" sz="1100" u="sng">
                <a:solidFill>
                  <a:srgbClr val="0000E9"/>
                </a:solidFill>
                <a:hlinkClick r:id="rId6" tooltip="https://climpact.ch/about"/>
              </a:rPr>
              <a:t>https://climpact.ch/about</a:t>
            </a:r>
            <a:endParaRPr lang="en-GB" sz="1100" u="sng">
              <a:solidFill>
                <a:srgbClr val="0000E9"/>
              </a:solidFill>
            </a:endParaRPr>
          </a:p>
          <a:p>
            <a:pPr>
              <a:lnSpc>
                <a:spcPct val="100000"/>
              </a:lnSpc>
              <a:spcBef>
                <a:spcPts val="400"/>
              </a:spcBef>
              <a:defRPr/>
            </a:pPr>
            <a:r>
              <a:rPr lang="en-GB" sz="1100"/>
              <a:t>Conseil </a:t>
            </a:r>
            <a:r>
              <a:rPr lang="en-GB" sz="1100"/>
              <a:t>fédéral</a:t>
            </a:r>
            <a:r>
              <a:rPr lang="en-GB" sz="1100"/>
              <a:t>. (2020, </a:t>
            </a:r>
            <a:r>
              <a:rPr lang="en-GB" sz="1100"/>
              <a:t>avril</a:t>
            </a:r>
            <a:r>
              <a:rPr lang="en-GB" sz="1100"/>
              <a:t> 17). </a:t>
            </a:r>
            <a:r>
              <a:rPr lang="en-GB" sz="1100" i="1"/>
              <a:t>Consommation</a:t>
            </a:r>
            <a:r>
              <a:rPr lang="en-GB" sz="1100" i="1"/>
              <a:t> </a:t>
            </a:r>
            <a:r>
              <a:rPr lang="en-GB" sz="1100" i="1"/>
              <a:t>d’électricité</a:t>
            </a:r>
            <a:r>
              <a:rPr lang="en-GB" sz="1100" i="1"/>
              <a:t> 2019 : </a:t>
            </a:r>
            <a:r>
              <a:rPr lang="en-GB" sz="1100" i="1"/>
              <a:t>Baisse</a:t>
            </a:r>
            <a:r>
              <a:rPr lang="en-GB" sz="1100" i="1"/>
              <a:t> de 0,8%</a:t>
            </a:r>
            <a:r>
              <a:rPr lang="en-GB" sz="1100"/>
              <a:t>. </a:t>
            </a:r>
            <a:r>
              <a:rPr lang="en-GB" sz="1100" u="sng">
                <a:solidFill>
                  <a:srgbClr val="0000E9"/>
                </a:solidFill>
                <a:hlinkClick r:id="rId7" tooltip="https://www.admin.ch/gov/fr/accueil/documentation/communiques.msg-id-78820.html"/>
              </a:rPr>
              <a:t>https://www.admin.ch/gov/fr/accueil/documentation/communiques.msg-id-78820.html</a:t>
            </a:r>
            <a:endParaRPr lang="en-GB" sz="1100"/>
          </a:p>
          <a:p>
            <a:pPr>
              <a:lnSpc>
                <a:spcPct val="100000"/>
              </a:lnSpc>
              <a:spcBef>
                <a:spcPts val="400"/>
              </a:spcBef>
              <a:defRPr/>
            </a:pPr>
            <a:r>
              <a:rPr lang="en-GB" sz="1100"/>
              <a:t>Coord21, &amp; UNIL (</a:t>
            </a:r>
            <a:r>
              <a:rPr lang="en-GB" sz="1100"/>
              <a:t>Réalisateurs</a:t>
            </a:r>
            <a:r>
              <a:rPr lang="en-GB" sz="1100"/>
              <a:t>). (2022, </a:t>
            </a:r>
            <a:r>
              <a:rPr lang="en-GB" sz="1100"/>
              <a:t>novembre</a:t>
            </a:r>
            <a:r>
              <a:rPr lang="en-GB" sz="1100"/>
              <a:t> 5). </a:t>
            </a:r>
            <a:r>
              <a:rPr lang="en-GB" sz="1100" i="1"/>
              <a:t>Le </a:t>
            </a:r>
            <a:r>
              <a:rPr lang="en-GB" sz="1100" i="1"/>
              <a:t>dérèglement</a:t>
            </a:r>
            <a:r>
              <a:rPr lang="en-GB" sz="1100" i="1"/>
              <a:t> </a:t>
            </a:r>
            <a:r>
              <a:rPr lang="en-GB" sz="1100" i="1"/>
              <a:t>climatique</a:t>
            </a:r>
            <a:r>
              <a:rPr lang="en-GB" sz="1100" i="1"/>
              <a:t> menace-t-il la Suisse ? Avec Martin </a:t>
            </a:r>
            <a:r>
              <a:rPr lang="en-GB" sz="1100" i="1"/>
              <a:t>Beniston</a:t>
            </a:r>
            <a:r>
              <a:rPr lang="en-GB" sz="1100" i="1"/>
              <a:t>, </a:t>
            </a:r>
            <a:r>
              <a:rPr lang="en-GB" sz="1100" i="1"/>
              <a:t>Professeur</a:t>
            </a:r>
            <a:r>
              <a:rPr lang="en-GB" sz="1100" i="1"/>
              <a:t> </a:t>
            </a:r>
            <a:r>
              <a:rPr lang="en-GB" sz="1100" i="1"/>
              <a:t>honoraire</a:t>
            </a:r>
            <a:r>
              <a:rPr lang="en-GB" sz="1100" i="1"/>
              <a:t> </a:t>
            </a:r>
            <a:r>
              <a:rPr lang="en-GB" sz="1100" i="1"/>
              <a:t>en</a:t>
            </a:r>
            <a:r>
              <a:rPr lang="en-GB" sz="1100" i="1"/>
              <a:t> sciences du </a:t>
            </a:r>
            <a:r>
              <a:rPr lang="en-GB" sz="1100" i="1"/>
              <a:t>climat</a:t>
            </a:r>
            <a:r>
              <a:rPr lang="en-GB" sz="1100" i="1"/>
              <a:t> </a:t>
            </a:r>
            <a:r>
              <a:rPr lang="en-GB" sz="1100" i="1"/>
              <a:t>à</a:t>
            </a:r>
            <a:r>
              <a:rPr lang="en-GB" sz="1100" i="1"/>
              <a:t> </a:t>
            </a:r>
            <a:r>
              <a:rPr lang="en-GB" sz="1100" i="1"/>
              <a:t>l’Université</a:t>
            </a:r>
            <a:r>
              <a:rPr lang="en-GB" sz="1100" i="1"/>
              <a:t> de Genève (UNIGE)</a:t>
            </a:r>
            <a:r>
              <a:rPr lang="en-GB" sz="1100"/>
              <a:t>. </a:t>
            </a:r>
            <a:r>
              <a:rPr lang="en-GB" sz="1100" u="sng">
                <a:hlinkClick r:id="rId8" tooltip="https://youtu.be/5h4SjjJTftk"/>
              </a:rPr>
              <a:t>https://youtu.be/5h4SjjJTftk</a:t>
            </a:r>
            <a:endParaRPr lang="en-GB" sz="1100"/>
          </a:p>
          <a:p>
            <a:pPr>
              <a:lnSpc>
                <a:spcPct val="100000"/>
              </a:lnSpc>
              <a:spcBef>
                <a:spcPts val="400"/>
              </a:spcBef>
              <a:defRPr/>
            </a:pPr>
            <a:r>
              <a:rPr lang="en-GB" sz="1100"/>
              <a:t>Daumas</a:t>
            </a:r>
            <a:r>
              <a:rPr lang="en-GB" sz="1100"/>
              <a:t>, L. (s. d.). </a:t>
            </a:r>
            <a:r>
              <a:rPr lang="en-GB" sz="1100" i="1"/>
              <a:t>L’effet-rebond</a:t>
            </a:r>
            <a:r>
              <a:rPr lang="en-GB" sz="1100" i="1"/>
              <a:t> </a:t>
            </a:r>
            <a:r>
              <a:rPr lang="en-GB" sz="1100" i="1"/>
              <a:t>condamne</a:t>
            </a:r>
            <a:r>
              <a:rPr lang="en-GB" sz="1100" i="1"/>
              <a:t>-t-il la transition </a:t>
            </a:r>
            <a:r>
              <a:rPr lang="en-GB" sz="1100" i="1"/>
              <a:t>à</a:t>
            </a:r>
            <a:r>
              <a:rPr lang="en-GB" sz="1100" i="1"/>
              <a:t> </a:t>
            </a:r>
            <a:r>
              <a:rPr lang="en-GB" sz="1100" i="1"/>
              <a:t>l’échec</a:t>
            </a:r>
            <a:r>
              <a:rPr lang="en-GB" sz="1100" i="1"/>
              <a:t> ? | </a:t>
            </a:r>
            <a:r>
              <a:rPr lang="en-GB" sz="1100" i="1"/>
              <a:t>Cairn.info</a:t>
            </a:r>
            <a:r>
              <a:rPr lang="en-GB" sz="1100"/>
              <a:t>. </a:t>
            </a:r>
            <a:r>
              <a:rPr lang="en-GB" sz="1100"/>
              <a:t>Consulté</a:t>
            </a:r>
            <a:r>
              <a:rPr lang="en-GB" sz="1100"/>
              <a:t> 3 </a:t>
            </a:r>
            <a:r>
              <a:rPr lang="en-GB" sz="1100"/>
              <a:t>octobre</a:t>
            </a:r>
            <a:r>
              <a:rPr lang="en-GB" sz="1100"/>
              <a:t> 2022, </a:t>
            </a:r>
            <a:r>
              <a:rPr lang="en-GB" sz="1100"/>
              <a:t>à</a:t>
            </a:r>
            <a:r>
              <a:rPr lang="en-GB" sz="1100"/>
              <a:t> </a:t>
            </a:r>
            <a:r>
              <a:rPr lang="en-GB" sz="1100"/>
              <a:t>l’adresse</a:t>
            </a:r>
            <a:r>
              <a:rPr lang="en-GB" sz="1100"/>
              <a:t> </a:t>
            </a:r>
            <a:r>
              <a:rPr lang="en-GB" sz="1100" u="sng">
                <a:hlinkClick r:id="rId9" tooltip="https://www.cairn.info/revue-regards-croises-sur-l-economie-2020-1-page-189.htm?try_download=1"/>
              </a:rPr>
              <a:t>https://www.cairn.info/revue-regards-croises-sur-l-economie-2020-1-page-189.htm?try_download=1</a:t>
            </a:r>
            <a:endParaRPr lang="en-GB" sz="1100"/>
          </a:p>
          <a:p>
            <a:pPr>
              <a:lnSpc>
                <a:spcPct val="100000"/>
              </a:lnSpc>
              <a:spcBef>
                <a:spcPts val="400"/>
              </a:spcBef>
              <a:defRPr/>
            </a:pPr>
            <a:r>
              <a:rPr lang="en-GB" sz="1100"/>
              <a:t>Empa</a:t>
            </a:r>
            <a:r>
              <a:rPr lang="en-GB" sz="1100"/>
              <a:t> - Materials Science &amp; Technology. (2019). </a:t>
            </a:r>
            <a:r>
              <a:rPr lang="en-GB" sz="1100" i="1"/>
              <a:t>Material- und </a:t>
            </a:r>
            <a:r>
              <a:rPr lang="en-GB" sz="1100" i="1"/>
              <a:t>Energieflüsse</a:t>
            </a:r>
            <a:r>
              <a:rPr lang="en-GB" sz="1100" i="1"/>
              <a:t> der </a:t>
            </a:r>
            <a:r>
              <a:rPr lang="en-GB" sz="1100" i="1"/>
              <a:t>schweizerischen</a:t>
            </a:r>
            <a:r>
              <a:rPr lang="en-GB" sz="1100" i="1"/>
              <a:t> </a:t>
            </a:r>
            <a:r>
              <a:rPr lang="en-GB" sz="1100" i="1"/>
              <a:t>Volkswirtschaft</a:t>
            </a:r>
            <a:r>
              <a:rPr lang="en-GB" sz="1100" i="1"/>
              <a:t>. </a:t>
            </a:r>
            <a:r>
              <a:rPr lang="en-GB" sz="1100" i="1"/>
              <a:t>Mit</a:t>
            </a:r>
            <a:r>
              <a:rPr lang="en-GB" sz="1100" i="1"/>
              <a:t> </a:t>
            </a:r>
            <a:r>
              <a:rPr lang="en-GB" sz="1100" i="1"/>
              <a:t>Bewertung</a:t>
            </a:r>
            <a:r>
              <a:rPr lang="en-GB" sz="1100" i="1"/>
              <a:t> der </a:t>
            </a:r>
            <a:r>
              <a:rPr lang="en-GB" sz="1100" i="1"/>
              <a:t>Umweltbelastungen</a:t>
            </a:r>
            <a:r>
              <a:rPr lang="en-GB" sz="1100" i="1"/>
              <a:t>.</a:t>
            </a:r>
            <a:r>
              <a:rPr lang="en-GB" sz="1100"/>
              <a:t> </a:t>
            </a:r>
            <a:r>
              <a:rPr lang="en-GB" sz="1100" u="sng">
                <a:solidFill>
                  <a:srgbClr val="0000E9"/>
                </a:solidFill>
                <a:hlinkClick r:id="rId10" tooltip="https://www.empa.ch/documents/56122/728861/MatCH_Synthese_Bericht/22c48930-bc8e-4ebc-b899-6e189be39667"/>
              </a:rPr>
              <a:t>https://www.empa.ch/documents/56122/728861/MatCH_Synthese_Bericht/22c48930-bc8e-4ebc-b899-6e189be39667</a:t>
            </a:r>
            <a:endParaRPr lang="en-GB" sz="1100"/>
          </a:p>
          <a:p>
            <a:pPr>
              <a:lnSpc>
                <a:spcPct val="100000"/>
              </a:lnSpc>
              <a:spcBef>
                <a:spcPts val="400"/>
              </a:spcBef>
              <a:defRPr/>
            </a:pPr>
            <a:r>
              <a:rPr lang="en-GB" sz="1100"/>
              <a:t>Euronews</a:t>
            </a:r>
            <a:r>
              <a:rPr lang="en-GB" sz="1100"/>
              <a:t>. (2019, </a:t>
            </a:r>
            <a:r>
              <a:rPr lang="en-GB" sz="1100"/>
              <a:t>décembre</a:t>
            </a:r>
            <a:r>
              <a:rPr lang="en-GB" sz="1100"/>
              <a:t> 2). </a:t>
            </a:r>
            <a:r>
              <a:rPr lang="en-GB" sz="1100" i="1"/>
              <a:t>Slide to compare : Melting glaciers change the face of Switzerland</a:t>
            </a:r>
            <a:r>
              <a:rPr lang="en-GB" sz="1100"/>
              <a:t>. </a:t>
            </a:r>
            <a:r>
              <a:rPr lang="en-GB" sz="1100"/>
              <a:t>Euronews</a:t>
            </a:r>
            <a:r>
              <a:rPr lang="en-GB" sz="1100"/>
              <a:t>. </a:t>
            </a:r>
            <a:r>
              <a:rPr lang="en-GB" sz="1100" u="sng">
                <a:hlinkClick r:id="rId11" tooltip="https://www.euronews.com/2019/12/02/before-and-after-see-how-swiss-glaciers-have-shrunk-dramatically-across-150-years"/>
              </a:rPr>
              <a:t>https://www.euronews.com/2019/12/02/before-and-after-see-how-swiss-glaciers-have-shrunk-dramatically-across-150-years</a:t>
            </a:r>
            <a:endParaRPr lang="en-GB" sz="1100"/>
          </a:p>
          <a:p>
            <a:pPr>
              <a:lnSpc>
                <a:spcPct val="100000"/>
              </a:lnSpc>
              <a:spcBef>
                <a:spcPts val="400"/>
              </a:spcBef>
              <a:defRPr/>
            </a:pPr>
            <a:r>
              <a:rPr lang="en-GB" sz="1100"/>
              <a:t>Gössling</a:t>
            </a:r>
            <a:r>
              <a:rPr lang="en-GB" sz="1100"/>
              <a:t>, S., &amp; </a:t>
            </a:r>
            <a:r>
              <a:rPr lang="en-GB" sz="1100"/>
              <a:t>Humpe</a:t>
            </a:r>
            <a:r>
              <a:rPr lang="en-GB" sz="1100"/>
              <a:t>, A. (2020). The global scale, distribution and growth of aviation : Implications for climate change. </a:t>
            </a:r>
            <a:r>
              <a:rPr lang="en-GB" sz="1100" i="1"/>
              <a:t>Global Environmental Change</a:t>
            </a:r>
            <a:r>
              <a:rPr lang="en-GB" sz="1100"/>
              <a:t>, </a:t>
            </a:r>
            <a:r>
              <a:rPr lang="en-GB" sz="1100" i="1"/>
              <a:t>65</a:t>
            </a:r>
            <a:r>
              <a:rPr lang="en-GB" sz="1100"/>
              <a:t>, 102194. </a:t>
            </a:r>
            <a:r>
              <a:rPr lang="en-GB" sz="1100" u="sng">
                <a:hlinkClick r:id="rId12" tooltip="https://doi.org/10.1016/j.gloenvcha.2020.102194"/>
              </a:rPr>
              <a:t>https://doi.org/10.1016/j.gloenvcha.2020.102194</a:t>
            </a:r>
            <a:endParaRPr lang="en-GB" sz="1100"/>
          </a:p>
          <a:p>
            <a:pPr>
              <a:lnSpc>
                <a:spcPct val="100000"/>
              </a:lnSpc>
              <a:spcBef>
                <a:spcPts val="400"/>
              </a:spcBef>
              <a:defRPr/>
            </a:pPr>
            <a:r>
              <a:rPr lang="en-GB" sz="1100"/>
              <a:t>Hostettler Macias, L., </a:t>
            </a:r>
            <a:r>
              <a:rPr lang="en-GB" sz="1100"/>
              <a:t>Ravalet</a:t>
            </a:r>
            <a:r>
              <a:rPr lang="en-GB" sz="1100"/>
              <a:t>, E., &amp; </a:t>
            </a:r>
            <a:r>
              <a:rPr lang="en-GB" sz="1100"/>
              <a:t>Rérat</a:t>
            </a:r>
            <a:r>
              <a:rPr lang="en-GB" sz="1100"/>
              <a:t>, P. (2022). Potential rebound effects of teleworking on residential and daily mobility. </a:t>
            </a:r>
            <a:r>
              <a:rPr lang="en-GB" sz="1100" i="1"/>
              <a:t>Geography Compass</a:t>
            </a:r>
            <a:r>
              <a:rPr lang="en-GB" sz="1100"/>
              <a:t>, </a:t>
            </a:r>
            <a:r>
              <a:rPr lang="en-GB" sz="1100" i="1"/>
              <a:t>16</a:t>
            </a:r>
            <a:r>
              <a:rPr lang="en-GB" sz="1100"/>
              <a:t>(9), e12657. </a:t>
            </a:r>
            <a:r>
              <a:rPr lang="en-GB" sz="1100" u="sng">
                <a:hlinkClick r:id="rId13" tooltip="https://doi.org/10.1111/gec3.12657"/>
              </a:rPr>
              <a:t>https://doi.org/10.1111/gec3.12657</a:t>
            </a:r>
            <a:endParaRPr lang="en-GB" sz="1100"/>
          </a:p>
          <a:p>
            <a:pPr>
              <a:lnSpc>
                <a:spcPct val="100000"/>
              </a:lnSpc>
              <a:spcBef>
                <a:spcPts val="400"/>
              </a:spcBef>
              <a:defRPr/>
            </a:pPr>
            <a:r>
              <a:rPr lang="en-GB" sz="1100"/>
              <a:t>IPCC. (2022). </a:t>
            </a:r>
            <a:r>
              <a:rPr lang="en-GB" sz="1100" i="1"/>
              <a:t>Climate Change 2022 : Impacts, Adaptation and Vulnerability. Working Group II contribution to the Sixth Assessment Report of the Intergovernmental Panel on Climate Change</a:t>
            </a:r>
            <a:r>
              <a:rPr lang="en-GB" sz="1100"/>
              <a:t> (AR6). </a:t>
            </a:r>
            <a:r>
              <a:rPr lang="en-GB" sz="1100" u="sng">
                <a:hlinkClick r:id="rId14" tooltip="https://www.ipcc.ch/report/sixth-assessment-report-working-group-ii/"/>
              </a:rPr>
              <a:t>https://www.ipcc.ch/report/sixth-assessment-report-working-group-ii/</a:t>
            </a:r>
            <a:endParaRPr lang="en-GB" sz="11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Références</a:t>
            </a:r>
            <a:endParaRPr/>
          </a:p>
        </p:txBody>
      </p:sp>
      <p:sp>
        <p:nvSpPr>
          <p:cNvPr id="3" name="Content Placeholder 2"/>
          <p:cNvSpPr>
            <a:spLocks noGrp="1"/>
          </p:cNvSpPr>
          <p:nvPr>
            <p:ph idx="1"/>
          </p:nvPr>
        </p:nvSpPr>
        <p:spPr bwMode="auto">
          <a:xfrm>
            <a:off x="222069" y="1825625"/>
            <a:ext cx="11704320" cy="4781550"/>
          </a:xfrm>
        </p:spPr>
        <p:txBody>
          <a:bodyPr>
            <a:noAutofit/>
          </a:bodyPr>
          <a:lstStyle/>
          <a:p>
            <a:pPr>
              <a:lnSpc>
                <a:spcPct val="100000"/>
              </a:lnSpc>
              <a:spcBef>
                <a:spcPts val="400"/>
              </a:spcBef>
              <a:defRPr/>
            </a:pPr>
            <a:r>
              <a:rPr lang="en-GB" sz="1100"/>
              <a:t>ISAE–SUPAERO. (2021). </a:t>
            </a:r>
            <a:r>
              <a:rPr lang="en-GB" sz="1100" i="1"/>
              <a:t>Référentiel</a:t>
            </a:r>
            <a:r>
              <a:rPr lang="en-GB" sz="1100" i="1"/>
              <a:t> ISAE–SUPAERO. Aviation et </a:t>
            </a:r>
            <a:r>
              <a:rPr lang="en-GB" sz="1100" i="1"/>
              <a:t>climat</a:t>
            </a:r>
            <a:r>
              <a:rPr lang="en-GB" sz="1100" i="1"/>
              <a:t>. </a:t>
            </a:r>
            <a:r>
              <a:rPr lang="en-GB" sz="1100" i="1"/>
              <a:t>Synthèse</a:t>
            </a:r>
            <a:r>
              <a:rPr lang="en-GB" sz="1100"/>
              <a:t>. </a:t>
            </a:r>
            <a:r>
              <a:rPr lang="en-GB" sz="1100" u="sng">
                <a:hlinkClick r:id="rId2" tooltip="https://oatao.univ-toulouse.fr/28309/13/Synthese_Referentiel_ISAE-SUPAERO.pdf"/>
              </a:rPr>
              <a:t>https://oatao.univ-toulouse.fr/28309/13/Synthese_Referentiel_ISAE-SUPAERO.pdf</a:t>
            </a:r>
            <a:endParaRPr lang="en-GB" sz="1100"/>
          </a:p>
          <a:p>
            <a:pPr>
              <a:lnSpc>
                <a:spcPct val="100000"/>
              </a:lnSpc>
              <a:spcBef>
                <a:spcPts val="400"/>
              </a:spcBef>
              <a:defRPr/>
            </a:pPr>
            <a:r>
              <a:rPr lang="en-GB" sz="1100"/>
              <a:t>Lin, D., Hanscom, L., Murthy, A., Galli, A., Evans, M., Neill, E., Mancini, M. S., </a:t>
            </a:r>
            <a:r>
              <a:rPr lang="en-GB" sz="1100"/>
              <a:t>Martindill</a:t>
            </a:r>
            <a:r>
              <a:rPr lang="en-GB" sz="1100"/>
              <a:t>, J., </a:t>
            </a:r>
            <a:r>
              <a:rPr lang="en-GB" sz="1100"/>
              <a:t>Medouar</a:t>
            </a:r>
            <a:r>
              <a:rPr lang="en-GB" sz="1100"/>
              <a:t>, F.-Z., Huang, S., &amp; </a:t>
            </a:r>
            <a:r>
              <a:rPr lang="en-GB" sz="1100"/>
              <a:t>Wackernagel</a:t>
            </a:r>
            <a:r>
              <a:rPr lang="en-GB" sz="1100"/>
              <a:t>, M. (2018). Ecological Footprint Accounting for Countries : Updates and Results of the National Footprint Accounts, 2012–2018. </a:t>
            </a:r>
            <a:r>
              <a:rPr lang="en-GB" sz="1100" i="1"/>
              <a:t>Resources</a:t>
            </a:r>
            <a:r>
              <a:rPr lang="en-GB" sz="1100"/>
              <a:t>, </a:t>
            </a:r>
            <a:r>
              <a:rPr lang="en-GB" sz="1100" i="1"/>
              <a:t>7</a:t>
            </a:r>
            <a:r>
              <a:rPr lang="en-GB" sz="1100"/>
              <a:t>(3), Article 3. </a:t>
            </a:r>
            <a:r>
              <a:rPr lang="en-GB" sz="1100" u="sng">
                <a:hlinkClick r:id="rId3" tooltip="https://doi.org/10.3390/resources7030058"/>
              </a:rPr>
              <a:t>https://doi.org/10.3390/resources7030058</a:t>
            </a:r>
            <a:endParaRPr lang="en-GB" sz="1100"/>
          </a:p>
          <a:p>
            <a:pPr>
              <a:lnSpc>
                <a:spcPct val="100000"/>
              </a:lnSpc>
              <a:spcBef>
                <a:spcPts val="400"/>
              </a:spcBef>
              <a:defRPr/>
            </a:pPr>
            <a:r>
              <a:rPr lang="en-GB" sz="1100"/>
              <a:t>Millward-Hopkins, J., Steinberger, J. K., Rao, N. D., &amp; Oswald, Y. (2020). Providing decent living with minimum energy : A global scenario. </a:t>
            </a:r>
            <a:r>
              <a:rPr lang="en-GB" sz="1100" i="1"/>
              <a:t>Global Environmental Change</a:t>
            </a:r>
            <a:r>
              <a:rPr lang="en-GB" sz="1100"/>
              <a:t>, </a:t>
            </a:r>
            <a:r>
              <a:rPr lang="en-GB" sz="1100" i="1"/>
              <a:t>65</a:t>
            </a:r>
            <a:r>
              <a:rPr lang="en-GB" sz="1100"/>
              <a:t>, 102168. </a:t>
            </a:r>
            <a:r>
              <a:rPr lang="en-GB" sz="1100" u="sng">
                <a:solidFill>
                  <a:srgbClr val="0000E9"/>
                </a:solidFill>
                <a:hlinkClick r:id="rId4" tooltip="https://doi.org/10.1016/j.gloenvcha.2020.102168"/>
              </a:rPr>
              <a:t>https://doi.org/10.1016/j.gloenvcha.2020.102168</a:t>
            </a:r>
            <a:endParaRPr lang="en-GB" sz="1100"/>
          </a:p>
          <a:p>
            <a:pPr>
              <a:lnSpc>
                <a:spcPct val="100000"/>
              </a:lnSpc>
              <a:spcBef>
                <a:spcPts val="400"/>
              </a:spcBef>
              <a:defRPr/>
            </a:pPr>
            <a:r>
              <a:rPr lang="en-GB" sz="1100"/>
              <a:t>OFEN. (2021, </a:t>
            </a:r>
            <a:r>
              <a:rPr lang="en-GB" sz="1100"/>
              <a:t>avril</a:t>
            </a:r>
            <a:r>
              <a:rPr lang="en-GB" sz="1100"/>
              <a:t> 13). </a:t>
            </a:r>
            <a:r>
              <a:rPr lang="en-GB" sz="1100" i="1"/>
              <a:t>La </a:t>
            </a:r>
            <a:r>
              <a:rPr lang="en-GB" sz="1100" i="1"/>
              <a:t>consommation</a:t>
            </a:r>
            <a:r>
              <a:rPr lang="en-GB" sz="1100" i="1"/>
              <a:t> </a:t>
            </a:r>
            <a:r>
              <a:rPr lang="en-GB" sz="1100" i="1"/>
              <a:t>d’électricité</a:t>
            </a:r>
            <a:r>
              <a:rPr lang="en-GB" sz="1100" i="1"/>
              <a:t> des centres de </a:t>
            </a:r>
            <a:r>
              <a:rPr lang="en-GB" sz="1100" i="1"/>
              <a:t>calcul</a:t>
            </a:r>
            <a:r>
              <a:rPr lang="en-GB" sz="1100" i="1"/>
              <a:t> </a:t>
            </a:r>
            <a:r>
              <a:rPr lang="en-GB" sz="1100" i="1"/>
              <a:t>en</a:t>
            </a:r>
            <a:r>
              <a:rPr lang="en-GB" sz="1100" i="1"/>
              <a:t> Suisse continue </a:t>
            </a:r>
            <a:r>
              <a:rPr lang="en-GB" sz="1100" i="1"/>
              <a:t>d’augmenter</a:t>
            </a:r>
            <a:r>
              <a:rPr lang="en-GB" sz="1100"/>
              <a:t>. </a:t>
            </a:r>
            <a:r>
              <a:rPr lang="en-GB" sz="1100" u="sng">
                <a:solidFill>
                  <a:srgbClr val="0000E9"/>
                </a:solidFill>
                <a:hlinkClick r:id="rId5" tooltip="https://www.bfe.admin.ch/bfe/fr/home/actualites-et-medias/communiques-de-presse/mm-test.msg-id-83072.html"/>
              </a:rPr>
              <a:t>https://www.bfe.admin.ch/bfe/fr/home/actualites-et-medias/communiques-de-presse/mm-test.msg-id-83072.html</a:t>
            </a:r>
            <a:endParaRPr lang="en-GB" sz="1100" u="sng">
              <a:solidFill>
                <a:srgbClr val="0000E9"/>
              </a:solidFill>
            </a:endParaRPr>
          </a:p>
          <a:p>
            <a:pPr>
              <a:lnSpc>
                <a:spcPct val="100000"/>
              </a:lnSpc>
              <a:spcBef>
                <a:spcPts val="400"/>
              </a:spcBef>
              <a:defRPr/>
            </a:pPr>
            <a:r>
              <a:rPr lang="en-GB" sz="1100"/>
              <a:t>O’Neill, D. W., Fanning, A. L., Lamb, W. F., &amp; Steinberger, J. K. (2018). A good life for all within planetary boundaries. </a:t>
            </a:r>
            <a:r>
              <a:rPr lang="en-GB" sz="1100" i="1"/>
              <a:t>Nature Sustainability</a:t>
            </a:r>
            <a:r>
              <a:rPr lang="en-GB" sz="1100"/>
              <a:t>, </a:t>
            </a:r>
            <a:r>
              <a:rPr lang="en-GB" sz="1100" i="1"/>
              <a:t>1</a:t>
            </a:r>
            <a:r>
              <a:rPr lang="en-GB" sz="1100"/>
              <a:t>(2), 88‑95. </a:t>
            </a:r>
            <a:r>
              <a:rPr lang="en-GB" sz="1100" u="sng">
                <a:hlinkClick r:id="rId6" tooltip="https://doi.org/10.1038/s41893-018-0021-4"/>
              </a:rPr>
              <a:t>https://doi.org/10.1038/s41893-018-0021-4</a:t>
            </a:r>
            <a:endParaRPr lang="en-GB" sz="1100"/>
          </a:p>
          <a:p>
            <a:pPr>
              <a:lnSpc>
                <a:spcPct val="100000"/>
              </a:lnSpc>
              <a:spcBef>
                <a:spcPts val="400"/>
              </a:spcBef>
              <a:defRPr/>
            </a:pPr>
            <a:r>
              <a:rPr lang="en-GB" sz="1100"/>
              <a:t>Persson, L., Carney </a:t>
            </a:r>
            <a:r>
              <a:rPr lang="en-GB" sz="1100"/>
              <a:t>Almroth</a:t>
            </a:r>
            <a:r>
              <a:rPr lang="en-GB" sz="1100"/>
              <a:t>, B. M., Collins, C. D., Cornell, S., de Wit, C. A., Diamond, M. L., </a:t>
            </a:r>
            <a:r>
              <a:rPr lang="en-GB" sz="1100"/>
              <a:t>Fantke</a:t>
            </a:r>
            <a:r>
              <a:rPr lang="en-GB" sz="1100"/>
              <a:t>, P., </a:t>
            </a:r>
            <a:r>
              <a:rPr lang="en-GB" sz="1100"/>
              <a:t>Hassellöv</a:t>
            </a:r>
            <a:r>
              <a:rPr lang="en-GB" sz="1100"/>
              <a:t>, M., MacLeod, M., </a:t>
            </a:r>
            <a:r>
              <a:rPr lang="en-GB" sz="1100"/>
              <a:t>Ryberg</a:t>
            </a:r>
            <a:r>
              <a:rPr lang="en-GB" sz="1100"/>
              <a:t>, M. W., </a:t>
            </a:r>
            <a:r>
              <a:rPr lang="en-GB" sz="1100"/>
              <a:t>Søgaard</a:t>
            </a:r>
            <a:r>
              <a:rPr lang="en-GB" sz="1100"/>
              <a:t> </a:t>
            </a:r>
            <a:r>
              <a:rPr lang="en-GB" sz="1100"/>
              <a:t>Jørgensen</a:t>
            </a:r>
            <a:r>
              <a:rPr lang="en-GB" sz="1100"/>
              <a:t>, P., </a:t>
            </a:r>
            <a:r>
              <a:rPr lang="en-GB" sz="1100"/>
              <a:t>Villarrubia</a:t>
            </a:r>
            <a:r>
              <a:rPr lang="en-GB" sz="1100"/>
              <a:t>-Gómez, P., Wang, Z., &amp; </a:t>
            </a:r>
            <a:r>
              <a:rPr lang="en-GB" sz="1100"/>
              <a:t>Hauschild</a:t>
            </a:r>
            <a:r>
              <a:rPr lang="en-GB" sz="1100"/>
              <a:t>, M. Z. (2022). Outside the Safe Operating Space of the Planetary Boundary for Novel Entities. </a:t>
            </a:r>
            <a:r>
              <a:rPr lang="en-GB" sz="1100" i="1"/>
              <a:t>Environmental Science &amp; Technology</a:t>
            </a:r>
            <a:r>
              <a:rPr lang="en-GB" sz="1100"/>
              <a:t>, </a:t>
            </a:r>
            <a:r>
              <a:rPr lang="en-GB" sz="1100" i="1"/>
              <a:t>56</a:t>
            </a:r>
            <a:r>
              <a:rPr lang="en-GB" sz="1100"/>
              <a:t>(3), 1510‑1521. </a:t>
            </a:r>
            <a:r>
              <a:rPr lang="en-GB" sz="1100" u="sng">
                <a:hlinkClick r:id="rId7" tooltip="https://doi.org/10.1021/acs.est.1c04158"/>
              </a:rPr>
              <a:t>https://doi.org/10.1021/acs.est.1c04158</a:t>
            </a:r>
            <a:endParaRPr lang="en-GB" sz="1100"/>
          </a:p>
          <a:p>
            <a:pPr>
              <a:lnSpc>
                <a:spcPct val="100000"/>
              </a:lnSpc>
              <a:spcBef>
                <a:spcPts val="400"/>
              </a:spcBef>
              <a:defRPr/>
            </a:pPr>
            <a:r>
              <a:rPr lang="en-GB" sz="1100"/>
              <a:t>Raworth, K. (2017). </a:t>
            </a:r>
            <a:r>
              <a:rPr lang="en-GB" sz="1100" i="1"/>
              <a:t>Doughnut Economics : Seven Ways to Think Like a 21st-Century Economist</a:t>
            </a:r>
            <a:r>
              <a:rPr lang="en-GB" sz="1100"/>
              <a:t>. Chelsea Green Publishing.</a:t>
            </a:r>
            <a:endParaRPr/>
          </a:p>
          <a:p>
            <a:pPr>
              <a:lnSpc>
                <a:spcPct val="100000"/>
              </a:lnSpc>
              <a:spcBef>
                <a:spcPts val="400"/>
              </a:spcBef>
              <a:defRPr/>
            </a:pPr>
            <a:r>
              <a:rPr lang="en-GB" sz="1100"/>
              <a:t>Richardson, K., Steffen, W., Lucht, W., </a:t>
            </a:r>
            <a:r>
              <a:rPr lang="en-GB" sz="1100"/>
              <a:t>Bendtsen</a:t>
            </a:r>
            <a:r>
              <a:rPr lang="en-GB" sz="1100"/>
              <a:t>, J., Cornell, S. E., Donges, J. F., </a:t>
            </a:r>
            <a:r>
              <a:rPr lang="en-GB" sz="1100"/>
              <a:t>Drüke</a:t>
            </a:r>
            <a:r>
              <a:rPr lang="en-GB" sz="1100"/>
              <a:t>, M., Fetzer, I., </a:t>
            </a:r>
            <a:r>
              <a:rPr lang="en-GB" sz="1100"/>
              <a:t>Bala</a:t>
            </a:r>
            <a:r>
              <a:rPr lang="en-GB" sz="1100"/>
              <a:t>, G., von </a:t>
            </a:r>
            <a:r>
              <a:rPr lang="en-GB" sz="1100"/>
              <a:t>Bloh</a:t>
            </a:r>
            <a:r>
              <a:rPr lang="en-GB" sz="1100"/>
              <a:t>, W., </a:t>
            </a:r>
            <a:r>
              <a:rPr lang="en-GB" sz="1100"/>
              <a:t>Feulner</a:t>
            </a:r>
            <a:r>
              <a:rPr lang="en-GB" sz="1100"/>
              <a:t>, G., Fiedler, S., </a:t>
            </a:r>
            <a:r>
              <a:rPr lang="en-GB" sz="1100"/>
              <a:t>Gerten</a:t>
            </a:r>
            <a:r>
              <a:rPr lang="en-GB" sz="1100"/>
              <a:t>, D., Gleeson, T., Hofmann, M., </a:t>
            </a:r>
            <a:r>
              <a:rPr lang="en-GB" sz="1100"/>
              <a:t>Huiskamp</a:t>
            </a:r>
            <a:r>
              <a:rPr lang="en-GB" sz="1100"/>
              <a:t>, W., </a:t>
            </a:r>
            <a:r>
              <a:rPr lang="en-GB" sz="1100"/>
              <a:t>Kummu</a:t>
            </a:r>
            <a:r>
              <a:rPr lang="en-GB" sz="1100"/>
              <a:t>, M., Mohan, C., </a:t>
            </a:r>
            <a:r>
              <a:rPr lang="en-GB" sz="1100"/>
              <a:t>Nogués</a:t>
            </a:r>
            <a:r>
              <a:rPr lang="en-GB" sz="1100"/>
              <a:t>-Bravo, D., … </a:t>
            </a:r>
            <a:r>
              <a:rPr lang="en-GB" sz="1100"/>
              <a:t>Rockström</a:t>
            </a:r>
            <a:r>
              <a:rPr lang="en-GB" sz="1100"/>
              <a:t>, J. (2023). Earth beyond six of nine planetary boundaries. </a:t>
            </a:r>
            <a:r>
              <a:rPr lang="en-GB" sz="1100" i="1"/>
              <a:t>Science Advances</a:t>
            </a:r>
            <a:r>
              <a:rPr lang="en-GB" sz="1100"/>
              <a:t>, </a:t>
            </a:r>
            <a:r>
              <a:rPr lang="en-GB" sz="1100" i="1"/>
              <a:t>9</a:t>
            </a:r>
            <a:r>
              <a:rPr lang="en-GB" sz="1100"/>
              <a:t>(37), eadh2458. </a:t>
            </a:r>
            <a:r>
              <a:rPr lang="en-GB" sz="1100" u="sng">
                <a:solidFill>
                  <a:srgbClr val="0000E9"/>
                </a:solidFill>
                <a:hlinkClick r:id="rId8" tooltip="https://doi.org/10.1126/sciadv.adh2458"/>
              </a:rPr>
              <a:t>https://doi.org/10.1126/sciadv.adh2458</a:t>
            </a:r>
            <a:endParaRPr lang="en-GB" sz="1100"/>
          </a:p>
          <a:p>
            <a:pPr>
              <a:lnSpc>
                <a:spcPct val="100000"/>
              </a:lnSpc>
              <a:spcBef>
                <a:spcPts val="400"/>
              </a:spcBef>
              <a:defRPr/>
            </a:pPr>
            <a:r>
              <a:rPr lang="en-GB" sz="1100"/>
              <a:t>Recordon, J. (2023). Le numérique, un </a:t>
            </a:r>
            <a:r>
              <a:rPr lang="en-GB" sz="1100"/>
              <a:t>choix</a:t>
            </a:r>
            <a:r>
              <a:rPr lang="en-GB" sz="1100"/>
              <a:t> de </a:t>
            </a:r>
            <a:r>
              <a:rPr lang="en-GB" sz="1100"/>
              <a:t>société</a:t>
            </a:r>
            <a:r>
              <a:rPr lang="en-GB" sz="1100"/>
              <a:t> compatible avec la transition </a:t>
            </a:r>
            <a:r>
              <a:rPr lang="en-GB" sz="1100"/>
              <a:t>écologique</a:t>
            </a:r>
            <a:r>
              <a:rPr lang="en-GB" sz="1100"/>
              <a:t> ? </a:t>
            </a:r>
            <a:r>
              <a:rPr lang="en-GB" sz="1100" i="1"/>
              <a:t>Publications du Centre de </a:t>
            </a:r>
            <a:r>
              <a:rPr lang="en-GB" sz="1100" i="1"/>
              <a:t>compétences</a:t>
            </a:r>
            <a:r>
              <a:rPr lang="en-GB" sz="1100" i="1"/>
              <a:t> </a:t>
            </a:r>
            <a:r>
              <a:rPr lang="en-GB" sz="1100" i="1"/>
              <a:t>en</a:t>
            </a:r>
            <a:r>
              <a:rPr lang="en-GB" sz="1100" i="1"/>
              <a:t> </a:t>
            </a:r>
            <a:r>
              <a:rPr lang="en-GB" sz="1100" i="1"/>
              <a:t>durabilité</a:t>
            </a:r>
            <a:r>
              <a:rPr lang="en-GB" sz="1100" i="1"/>
              <a:t> (CCD), UNIL</a:t>
            </a:r>
            <a:r>
              <a:rPr lang="en-GB" sz="1100"/>
              <a:t>. </a:t>
            </a:r>
            <a:r>
              <a:rPr lang="en-GB" sz="1100" u="sng">
                <a:hlinkClick r:id="rId9" tooltip="https://www.unil.ch/files/live/sites/centre-durabilite/files/Publications/20230301_JR_Commentaire_numerique.pdf"/>
              </a:rPr>
              <a:t>https://www.unil.ch/files/live/sites/centre-durabilite/files/Publications/20230301_JR_Commentaire_numerique.pdf</a:t>
            </a:r>
            <a:endParaRPr lang="en-GB" sz="1100"/>
          </a:p>
          <a:p>
            <a:pPr>
              <a:lnSpc>
                <a:spcPct val="100000"/>
              </a:lnSpc>
              <a:spcBef>
                <a:spcPts val="400"/>
              </a:spcBef>
              <a:defRPr/>
            </a:pPr>
            <a:r>
              <a:rPr lang="en-GB" sz="1100"/>
              <a:t>Steffen, W., Broadgate, W., Deutsch, L., Gaffney, O., &amp; Ludwig, C. (2015). The trajectory of the Anthropocene : The Great Acceleration. </a:t>
            </a:r>
            <a:r>
              <a:rPr lang="en-GB" sz="1100" i="1"/>
              <a:t>The Anthropocene Review</a:t>
            </a:r>
            <a:r>
              <a:rPr lang="en-GB" sz="1100"/>
              <a:t>, </a:t>
            </a:r>
            <a:r>
              <a:rPr lang="en-GB" sz="1100" i="1"/>
              <a:t>2</a:t>
            </a:r>
            <a:r>
              <a:rPr lang="en-GB" sz="1100"/>
              <a:t>(1), 81‑98. </a:t>
            </a:r>
            <a:r>
              <a:rPr lang="en-GB" sz="1100" u="sng">
                <a:hlinkClick r:id="rId10" tooltip="https://doi.org/10.1177/2053019614564785"/>
              </a:rPr>
              <a:t>https://doi.org/10.1177/2053019614564785</a:t>
            </a:r>
            <a:endParaRPr lang="en-GB" sz="1100"/>
          </a:p>
          <a:p>
            <a:pPr>
              <a:lnSpc>
                <a:spcPct val="100000"/>
              </a:lnSpc>
              <a:spcBef>
                <a:spcPts val="400"/>
              </a:spcBef>
              <a:defRPr/>
            </a:pPr>
            <a:r>
              <a:rPr lang="en-GB" sz="1100"/>
              <a:t>The Shift Project. (2021). </a:t>
            </a:r>
            <a:r>
              <a:rPr lang="en-GB" sz="1100" i="1"/>
              <a:t>Impact </a:t>
            </a:r>
            <a:r>
              <a:rPr lang="en-GB" sz="1100" i="1"/>
              <a:t>environnemental</a:t>
            </a:r>
            <a:r>
              <a:rPr lang="en-GB" sz="1100" i="1"/>
              <a:t> du numérique : Tendances </a:t>
            </a:r>
            <a:r>
              <a:rPr lang="en-GB" sz="1100" i="1"/>
              <a:t>à</a:t>
            </a:r>
            <a:r>
              <a:rPr lang="en-GB" sz="1100" i="1"/>
              <a:t> 5 </a:t>
            </a:r>
            <a:r>
              <a:rPr lang="en-GB" sz="1100" i="1"/>
              <a:t>ans</a:t>
            </a:r>
            <a:r>
              <a:rPr lang="en-GB" sz="1100" i="1"/>
              <a:t> et </a:t>
            </a:r>
            <a:r>
              <a:rPr lang="en-GB" sz="1100" i="1"/>
              <a:t>gouvernance</a:t>
            </a:r>
            <a:r>
              <a:rPr lang="en-GB" sz="1100" i="1"/>
              <a:t>. Mise </a:t>
            </a:r>
            <a:r>
              <a:rPr lang="en-GB" sz="1100" i="1"/>
              <a:t>à</a:t>
            </a:r>
            <a:r>
              <a:rPr lang="en-GB" sz="1100" i="1"/>
              <a:t> jour des </a:t>
            </a:r>
            <a:r>
              <a:rPr lang="en-GB" sz="1100" i="1"/>
              <a:t>scénarios</a:t>
            </a:r>
            <a:r>
              <a:rPr lang="en-GB" sz="1100" i="1"/>
              <a:t> </a:t>
            </a:r>
            <a:r>
              <a:rPr lang="en-GB" sz="1100" i="1"/>
              <a:t>prospectifs</a:t>
            </a:r>
            <a:r>
              <a:rPr lang="en-GB" sz="1100" i="1"/>
              <a:t> des impacts du numérique </a:t>
            </a:r>
            <a:r>
              <a:rPr lang="en-GB" sz="1100" i="1"/>
              <a:t>mondial</a:t>
            </a:r>
            <a:r>
              <a:rPr lang="en-GB" sz="1100" i="1"/>
              <a:t> et propositions pour le </a:t>
            </a:r>
            <a:r>
              <a:rPr lang="en-GB" sz="1100" i="1"/>
              <a:t>déploiement</a:t>
            </a:r>
            <a:r>
              <a:rPr lang="en-GB" sz="1100" i="1"/>
              <a:t> </a:t>
            </a:r>
            <a:r>
              <a:rPr lang="en-GB" sz="1100" i="1"/>
              <a:t>d’une</a:t>
            </a:r>
            <a:r>
              <a:rPr lang="en-GB" sz="1100" i="1"/>
              <a:t> 5g </a:t>
            </a:r>
            <a:r>
              <a:rPr lang="en-GB" sz="1100" i="1"/>
              <a:t>raisonnée</a:t>
            </a:r>
            <a:r>
              <a:rPr lang="en-GB" sz="1100"/>
              <a:t> [Note </a:t>
            </a:r>
            <a:r>
              <a:rPr lang="en-GB" sz="1100"/>
              <a:t>d’analyse</a:t>
            </a:r>
            <a:r>
              <a:rPr lang="en-GB" sz="1100"/>
              <a:t>]. </a:t>
            </a:r>
            <a:r>
              <a:rPr lang="en-GB" sz="1100" u="sng">
                <a:hlinkClick r:id="rId11" tooltip="https://theshiftproject.org/article/impact-environnemental-du-numerique-5g-nouvelle-etude-du-shift/"/>
              </a:rPr>
              <a:t>https://theshiftproject.org/article/impact-environnemental-du-numerique-5g-nouvelle-etude-du-shift/</a:t>
            </a:r>
            <a:endParaRPr lang="en-GB" sz="1100"/>
          </a:p>
          <a:p>
            <a:pPr>
              <a:lnSpc>
                <a:spcPct val="100000"/>
              </a:lnSpc>
              <a:spcBef>
                <a:spcPts val="400"/>
              </a:spcBef>
              <a:defRPr/>
            </a:pPr>
            <a:r>
              <a:rPr lang="en-GB" sz="1100"/>
              <a:t>Wang-</a:t>
            </a:r>
            <a:r>
              <a:rPr lang="en-GB" sz="1100"/>
              <a:t>Erlandsson</a:t>
            </a:r>
            <a:r>
              <a:rPr lang="en-GB" sz="1100"/>
              <a:t>, L., </a:t>
            </a:r>
            <a:r>
              <a:rPr lang="en-GB" sz="1100"/>
              <a:t>Tobian</a:t>
            </a:r>
            <a:r>
              <a:rPr lang="en-GB" sz="1100"/>
              <a:t>, A., van der Ent, R. J., Fetzer, I., </a:t>
            </a:r>
            <a:r>
              <a:rPr lang="en-GB" sz="1100"/>
              <a:t>te</a:t>
            </a:r>
            <a:r>
              <a:rPr lang="en-GB" sz="1100"/>
              <a:t> </a:t>
            </a:r>
            <a:r>
              <a:rPr lang="en-GB" sz="1100"/>
              <a:t>Wierik</a:t>
            </a:r>
            <a:r>
              <a:rPr lang="en-GB" sz="1100"/>
              <a:t>, S., </a:t>
            </a:r>
            <a:r>
              <a:rPr lang="en-GB" sz="1100"/>
              <a:t>Porkka</a:t>
            </a:r>
            <a:r>
              <a:rPr lang="en-GB" sz="1100"/>
              <a:t>, M., </a:t>
            </a:r>
            <a:r>
              <a:rPr lang="en-GB" sz="1100"/>
              <a:t>Staal</a:t>
            </a:r>
            <a:r>
              <a:rPr lang="en-GB" sz="1100"/>
              <a:t>, A., Jaramillo, F., </a:t>
            </a:r>
            <a:r>
              <a:rPr lang="en-GB" sz="1100"/>
              <a:t>Dahlmann</a:t>
            </a:r>
            <a:r>
              <a:rPr lang="en-GB" sz="1100"/>
              <a:t>, H., Singh, C., </a:t>
            </a:r>
            <a:r>
              <a:rPr lang="en-GB" sz="1100"/>
              <a:t>Greve</a:t>
            </a:r>
            <a:r>
              <a:rPr lang="en-GB" sz="1100"/>
              <a:t>, P., </a:t>
            </a:r>
            <a:r>
              <a:rPr lang="en-GB" sz="1100"/>
              <a:t>Gerten</a:t>
            </a:r>
            <a:r>
              <a:rPr lang="en-GB" sz="1100"/>
              <a:t>, D., Keys, P. W., Gleeson, T., Cornell, S. E., Steffen, W., Bai, X., &amp; </a:t>
            </a:r>
            <a:r>
              <a:rPr lang="en-GB" sz="1100"/>
              <a:t>Rockström</a:t>
            </a:r>
            <a:r>
              <a:rPr lang="en-GB" sz="1100"/>
              <a:t>, J. (2022). A planetary boundary for green water. </a:t>
            </a:r>
            <a:r>
              <a:rPr lang="en-GB" sz="1100" i="1"/>
              <a:t>Nature Reviews Earth &amp; Environment</a:t>
            </a:r>
            <a:r>
              <a:rPr lang="en-GB" sz="1100"/>
              <a:t>, </a:t>
            </a:r>
            <a:r>
              <a:rPr lang="en-GB" sz="1100" i="1"/>
              <a:t>3</a:t>
            </a:r>
            <a:r>
              <a:rPr lang="en-GB" sz="1100"/>
              <a:t>(6), Article 6. </a:t>
            </a:r>
            <a:r>
              <a:rPr lang="en-GB" sz="1100" u="sng">
                <a:hlinkClick r:id="rId12" tooltip="https://doi.org/10.1038/s43017-022-00287-8"/>
              </a:rPr>
              <a:t>https://doi.org/10.1038/s43017-022-00287-8</a:t>
            </a:r>
            <a:endParaRPr lang="en-GB" sz="11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lstStyle/>
          <a:p>
            <a:pPr>
              <a:defRPr/>
            </a:pPr>
            <a:r>
              <a:rPr lang="fr-CH"/>
              <a:t>Backup slides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Rectangle 6"/>
          <p:cNvSpPr/>
          <p:nvPr/>
        </p:nvSpPr>
        <p:spPr bwMode="auto">
          <a:xfrm>
            <a:off x="9260115" y="5387320"/>
            <a:ext cx="2728686" cy="738664"/>
          </a:xfrm>
          <a:prstGeom prst="rect">
            <a:avLst/>
          </a:prstGeom>
        </p:spPr>
        <p:txBody>
          <a:bodyPr wrap="square">
            <a:spAutoFit/>
          </a:bodyPr>
          <a:lstStyle/>
          <a:p>
            <a:pPr>
              <a:defRPr/>
            </a:pPr>
            <a:r>
              <a:rPr lang="fr-CH" sz="1400"/>
              <a:t>Selon l'édition 2018 des National </a:t>
            </a:r>
            <a:r>
              <a:rPr lang="fr-CH" sz="1400"/>
              <a:t>Footprint</a:t>
            </a:r>
            <a:r>
              <a:rPr lang="fr-CH" sz="1400"/>
              <a:t> </a:t>
            </a:r>
            <a:r>
              <a:rPr lang="fr-CH" sz="1400"/>
              <a:t>Accounts</a:t>
            </a:r>
            <a:r>
              <a:rPr lang="fr-CH" sz="1400"/>
              <a:t> (Lin et al., 2018, Figure 3, p. 10).</a:t>
            </a:r>
            <a:r>
              <a:rPr sz="1400"/>
              <a:t> </a:t>
            </a:r>
            <a:endParaRPr/>
          </a:p>
        </p:txBody>
      </p:sp>
      <p:pic>
        <p:nvPicPr>
          <p:cNvPr id="8" name="Picture 7" descr="Chart, line chart&#10;&#10;Description automatically generated"/>
          <p:cNvPicPr>
            <a:picLocks noChangeAspect="1"/>
          </p:cNvPicPr>
          <p:nvPr/>
        </p:nvPicPr>
        <p:blipFill>
          <a:blip r:embed="rId3"/>
          <a:stretch/>
        </p:blipFill>
        <p:spPr bwMode="auto">
          <a:xfrm>
            <a:off x="660397" y="1657069"/>
            <a:ext cx="8077203" cy="5200931"/>
          </a:xfrm>
          <a:prstGeom prst="rect">
            <a:avLst/>
          </a:prstGeom>
        </p:spPr>
      </p:pic>
      <p:sp>
        <p:nvSpPr>
          <p:cNvPr id="4" name="Title 3"/>
          <p:cNvSpPr>
            <a:spLocks noGrp="1"/>
          </p:cNvSpPr>
          <p:nvPr>
            <p:ph type="title"/>
          </p:nvPr>
        </p:nvSpPr>
        <p:spPr bwMode="auto"/>
        <p:txBody>
          <a:bodyPr>
            <a:normAutofit/>
          </a:bodyPr>
          <a:lstStyle/>
          <a:p>
            <a:pPr>
              <a:defRPr/>
            </a:pPr>
            <a:r>
              <a:rPr lang="fr-CH" b="1">
                <a:solidFill>
                  <a:schemeClr val="tx1">
                    <a:lumMod val="95000"/>
                    <a:lumOff val="5000"/>
                  </a:schemeClr>
                </a:solidFill>
                <a:latin typeface="Arial"/>
                <a:cs typeface="Calibri"/>
              </a:rPr>
              <a:t>Dépassement de la capacité biologique de la Terre : ~1970</a:t>
            </a:r>
            <a:endParaRPr lang="fr-CH"/>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normAutofit fontScale="90000"/>
          </a:bodyPr>
          <a:lstStyle/>
          <a:p>
            <a:pPr>
              <a:defRPr/>
            </a:pPr>
            <a:r>
              <a:rPr lang="fr-CH"/>
              <a:t>Introduction – numérique et environnement</a:t>
            </a:r>
            <a:endParaRPr/>
          </a:p>
        </p:txBody>
      </p:sp>
      <p:sp>
        <p:nvSpPr>
          <p:cNvPr id="3" name="Text Placeholder 2"/>
          <p:cNvSpPr>
            <a:spLocks noGrp="1"/>
          </p:cNvSpPr>
          <p:nvPr>
            <p:ph type="subTitle" idx="1"/>
          </p:nvPr>
        </p:nvSpPr>
        <p:spPr bwMode="auto"/>
        <p:txBody>
          <a:bodyPr/>
          <a:lstStyle/>
          <a:p>
            <a:pPr>
              <a:defRPr/>
            </a:pPr>
            <a:r>
              <a:rPr lang="fr-CH"/>
              <a:t>Généralités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Impact du numérique : une question de croissance (2050, France)</a:t>
            </a:r>
            <a:endParaRPr/>
          </a:p>
        </p:txBody>
      </p:sp>
      <p:sp>
        <p:nvSpPr>
          <p:cNvPr id="4" name="Rectangle 3"/>
          <p:cNvSpPr/>
          <p:nvPr/>
        </p:nvSpPr>
        <p:spPr bwMode="auto">
          <a:xfrm>
            <a:off x="282389" y="2590327"/>
            <a:ext cx="2068926" cy="942703"/>
          </a:xfrm>
          <a:prstGeom prst="rect">
            <a:avLst/>
          </a:prstGeom>
          <a:solidFill>
            <a:schemeClr val="accent2">
              <a:lumMod val="5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fr-CH" sz="2800" b="1" u="sng">
                <a:latin typeface="Helvetica Neue"/>
                <a:ea typeface="Helvetica Neue"/>
                <a:cs typeface="Helvetica Neue"/>
              </a:rPr>
              <a:t>2050</a:t>
            </a:r>
            <a:endParaRPr/>
          </a:p>
          <a:p>
            <a:pPr algn="ctr">
              <a:defRPr/>
            </a:pPr>
            <a:r>
              <a:rPr lang="fr-CH" sz="2800" b="1">
                <a:latin typeface="Helvetica Neue"/>
                <a:ea typeface="Helvetica Neue"/>
                <a:cs typeface="Helvetica Neue"/>
              </a:rPr>
              <a:t>x3</a:t>
            </a:r>
            <a:endParaRPr/>
          </a:p>
        </p:txBody>
      </p:sp>
      <p:sp>
        <p:nvSpPr>
          <p:cNvPr id="5" name="Rectangle 4"/>
          <p:cNvSpPr/>
          <p:nvPr/>
        </p:nvSpPr>
        <p:spPr bwMode="auto">
          <a:xfrm>
            <a:off x="282389" y="1988009"/>
            <a:ext cx="2068926" cy="60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Changement climatique (GES)</a:t>
            </a:r>
            <a:endParaRPr/>
          </a:p>
        </p:txBody>
      </p:sp>
      <p:sp>
        <p:nvSpPr>
          <p:cNvPr id="6" name="Rectangle 5"/>
          <p:cNvSpPr/>
          <p:nvPr/>
        </p:nvSpPr>
        <p:spPr bwMode="auto">
          <a:xfrm>
            <a:off x="2655475" y="2590327"/>
            <a:ext cx="2068926" cy="942703"/>
          </a:xfrm>
          <a:prstGeom prst="rect">
            <a:avLst/>
          </a:prstGeom>
          <a:solidFill>
            <a:schemeClr val="accent2">
              <a:lumMod val="7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fr-CH" sz="2800" b="1" u="sng">
                <a:latin typeface="Helvetica Neue"/>
                <a:ea typeface="Helvetica Neue"/>
                <a:cs typeface="Helvetica Neue"/>
              </a:rPr>
              <a:t>2050</a:t>
            </a:r>
            <a:endParaRPr/>
          </a:p>
          <a:p>
            <a:pPr algn="ctr">
              <a:defRPr/>
            </a:pPr>
            <a:r>
              <a:rPr lang="fr-CH" sz="2800" b="1">
                <a:latin typeface="Helvetica Neue"/>
                <a:ea typeface="Helvetica Neue"/>
                <a:cs typeface="Helvetica Neue"/>
              </a:rPr>
              <a:t>x2.5</a:t>
            </a:r>
            <a:endParaRPr/>
          </a:p>
        </p:txBody>
      </p:sp>
      <p:sp>
        <p:nvSpPr>
          <p:cNvPr id="7" name="Rectangle 6"/>
          <p:cNvSpPr/>
          <p:nvPr/>
        </p:nvSpPr>
        <p:spPr bwMode="auto">
          <a:xfrm>
            <a:off x="2655475" y="1988009"/>
            <a:ext cx="2068926" cy="60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Déchets (en kg)</a:t>
            </a:r>
            <a:endParaRPr/>
          </a:p>
        </p:txBody>
      </p:sp>
      <p:sp>
        <p:nvSpPr>
          <p:cNvPr id="8" name="Rectangle 7"/>
          <p:cNvSpPr/>
          <p:nvPr/>
        </p:nvSpPr>
        <p:spPr bwMode="auto">
          <a:xfrm>
            <a:off x="5028561" y="2590327"/>
            <a:ext cx="2068926" cy="942703"/>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fr-CH" sz="2800" b="1" u="sng">
                <a:latin typeface="Helvetica Neue"/>
                <a:ea typeface="Helvetica Neue"/>
                <a:cs typeface="Helvetica Neue"/>
              </a:rPr>
              <a:t>2050</a:t>
            </a:r>
            <a:endParaRPr/>
          </a:p>
          <a:p>
            <a:pPr algn="ctr">
              <a:defRPr/>
            </a:pPr>
            <a:r>
              <a:rPr lang="fr-CH" sz="2800" b="1">
                <a:latin typeface="Helvetica Neue"/>
                <a:ea typeface="Helvetica Neue"/>
                <a:cs typeface="Helvetica Neue"/>
              </a:rPr>
              <a:t>x2</a:t>
            </a:r>
            <a:endParaRPr/>
          </a:p>
        </p:txBody>
      </p:sp>
      <p:sp>
        <p:nvSpPr>
          <p:cNvPr id="9" name="Rectangle 8"/>
          <p:cNvSpPr/>
          <p:nvPr/>
        </p:nvSpPr>
        <p:spPr bwMode="auto">
          <a:xfrm>
            <a:off x="5028561" y="1988009"/>
            <a:ext cx="2068926" cy="60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Électricité (utilisation)</a:t>
            </a:r>
            <a:endParaRPr/>
          </a:p>
        </p:txBody>
      </p:sp>
      <p:sp>
        <p:nvSpPr>
          <p:cNvPr id="10" name="Rectangle 9"/>
          <p:cNvSpPr/>
          <p:nvPr/>
        </p:nvSpPr>
        <p:spPr bwMode="auto">
          <a:xfrm>
            <a:off x="7401647" y="2590327"/>
            <a:ext cx="2068926" cy="942703"/>
          </a:xfrm>
          <a:prstGeom prst="rect">
            <a:avLst/>
          </a:prstGeom>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defRPr/>
            </a:pPr>
            <a:r>
              <a:rPr lang="fr-CH" sz="2800" b="1" u="sng">
                <a:latin typeface="Helvetica Neue"/>
                <a:ea typeface="Helvetica Neue"/>
                <a:cs typeface="Helvetica Neue"/>
              </a:rPr>
              <a:t>2050</a:t>
            </a:r>
            <a:endParaRPr/>
          </a:p>
          <a:p>
            <a:pPr algn="ctr">
              <a:defRPr/>
            </a:pPr>
            <a:r>
              <a:rPr lang="fr-CH" sz="2800" b="1">
                <a:latin typeface="Helvetica Neue"/>
                <a:ea typeface="Helvetica Neue"/>
                <a:cs typeface="Helvetica Neue"/>
              </a:rPr>
              <a:t>x1.5</a:t>
            </a:r>
            <a:endParaRPr/>
          </a:p>
        </p:txBody>
      </p:sp>
      <p:sp>
        <p:nvSpPr>
          <p:cNvPr id="11" name="Rectangle 10"/>
          <p:cNvSpPr/>
          <p:nvPr/>
        </p:nvSpPr>
        <p:spPr bwMode="auto">
          <a:xfrm>
            <a:off x="7401647" y="1988009"/>
            <a:ext cx="2068926" cy="60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Minéraux / Métaux</a:t>
            </a:r>
            <a:endParaRPr/>
          </a:p>
        </p:txBody>
      </p:sp>
      <p:sp>
        <p:nvSpPr>
          <p:cNvPr id="12" name="Rectangle 11"/>
          <p:cNvSpPr/>
          <p:nvPr/>
        </p:nvSpPr>
        <p:spPr bwMode="auto">
          <a:xfrm>
            <a:off x="9774733" y="2590327"/>
            <a:ext cx="2068926" cy="942703"/>
          </a:xfrm>
          <a:prstGeom prst="rect">
            <a:avLst/>
          </a:prstGeom>
          <a:solidFill>
            <a:schemeClr val="accent2">
              <a:lumMod val="5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fr-CH" sz="2800" b="1" u="sng">
                <a:latin typeface="Helvetica Neue"/>
                <a:ea typeface="Helvetica Neue"/>
                <a:cs typeface="Helvetica Neue"/>
              </a:rPr>
              <a:t>2050</a:t>
            </a:r>
            <a:endParaRPr/>
          </a:p>
          <a:p>
            <a:pPr algn="ctr">
              <a:defRPr/>
            </a:pPr>
            <a:r>
              <a:rPr lang="fr-CH" sz="2800" b="1">
                <a:latin typeface="Helvetica Neue"/>
                <a:ea typeface="Helvetica Neue"/>
                <a:cs typeface="Helvetica Neue"/>
              </a:rPr>
              <a:t>x3</a:t>
            </a:r>
            <a:endParaRPr/>
          </a:p>
        </p:txBody>
      </p:sp>
      <p:sp>
        <p:nvSpPr>
          <p:cNvPr id="13" name="Rectangle 12"/>
          <p:cNvSpPr/>
          <p:nvPr/>
        </p:nvSpPr>
        <p:spPr bwMode="auto">
          <a:xfrm>
            <a:off x="9774733" y="1988009"/>
            <a:ext cx="2068926" cy="602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fr-CH" sz="1600">
                <a:latin typeface="Helvetica Neue"/>
                <a:ea typeface="Helvetica Neue"/>
                <a:cs typeface="Helvetica Neue"/>
              </a:rPr>
              <a:t>Matériaux déplacés (MIPS)</a:t>
            </a:r>
            <a:endParaRPr/>
          </a:p>
        </p:txBody>
      </p:sp>
      <p:sp>
        <p:nvSpPr>
          <p:cNvPr id="14" name="TextBox 13"/>
          <p:cNvSpPr txBox="1"/>
          <p:nvPr/>
        </p:nvSpPr>
        <p:spPr bwMode="auto">
          <a:xfrm>
            <a:off x="282390" y="4019573"/>
            <a:ext cx="2068926"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a:buChar char="•"/>
              <a:defRPr/>
            </a:pPr>
            <a:r>
              <a:rPr lang="fr-CH">
                <a:latin typeface="Helvetica Neue"/>
                <a:ea typeface="Helvetica Neue"/>
                <a:cs typeface="Helvetica Neue"/>
              </a:rPr>
              <a:t>Terminaux</a:t>
            </a:r>
            <a:endParaRPr/>
          </a:p>
          <a:p>
            <a:pPr marL="285750" indent="-285750">
              <a:buFont typeface="Arial"/>
              <a:buChar char="•"/>
              <a:defRPr/>
            </a:pPr>
            <a:r>
              <a:rPr lang="fr-CH">
                <a:latin typeface="Helvetica Neue"/>
                <a:ea typeface="Helvetica Neue"/>
                <a:cs typeface="Helvetica Neue"/>
              </a:rPr>
              <a:t>Centres de données</a:t>
            </a:r>
            <a:endParaRPr/>
          </a:p>
          <a:p>
            <a:pPr marL="285750" indent="-285750">
              <a:buFont typeface="Arial"/>
              <a:buChar char="•"/>
              <a:defRPr/>
            </a:pPr>
            <a:endParaRPr lang="fr-CH">
              <a:latin typeface="Helvetica Neue"/>
              <a:ea typeface="Helvetica Neue"/>
              <a:cs typeface="Helvetica Neue"/>
            </a:endParaRPr>
          </a:p>
          <a:p>
            <a:pPr>
              <a:defRPr/>
            </a:pPr>
            <a:r>
              <a:rPr lang="fr-CH">
                <a:latin typeface="Helvetica Neue"/>
                <a:ea typeface="Helvetica Neue"/>
                <a:cs typeface="Helvetica Neue"/>
              </a:rPr>
              <a:t> Toujours plus d’équipements numériques</a:t>
            </a:r>
            <a:endParaRPr lang="fr-CH">
              <a:latin typeface="Helvetica Neue"/>
              <a:ea typeface="Helvetica Neue"/>
              <a:cs typeface="Helvetica Neue"/>
            </a:endParaRPr>
          </a:p>
        </p:txBody>
      </p:sp>
      <p:sp>
        <p:nvSpPr>
          <p:cNvPr id="16" name="TextBox 15"/>
          <p:cNvSpPr txBox="1"/>
          <p:nvPr/>
        </p:nvSpPr>
        <p:spPr bwMode="auto">
          <a:xfrm>
            <a:off x="5028559" y="4044313"/>
            <a:ext cx="2068926"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a:buChar char="•"/>
              <a:defRPr/>
            </a:pPr>
            <a:r>
              <a:rPr lang="fr-CH">
                <a:latin typeface="Helvetica Neue"/>
                <a:ea typeface="Helvetica Neue"/>
                <a:cs typeface="Helvetica Neue"/>
              </a:rPr>
              <a:t>Centres de données, x3.5</a:t>
            </a:r>
            <a:endParaRPr/>
          </a:p>
          <a:p>
            <a:pPr marL="285750" indent="-285750">
              <a:buFont typeface="Arial"/>
              <a:buChar char="•"/>
              <a:defRPr/>
            </a:pPr>
            <a:r>
              <a:rPr lang="fr-CH">
                <a:latin typeface="Helvetica Neue"/>
                <a:ea typeface="Helvetica Neue"/>
                <a:cs typeface="Helvetica Neue"/>
              </a:rPr>
              <a:t>(réseaux mobiles, x2.5)</a:t>
            </a:r>
            <a:endParaRPr/>
          </a:p>
          <a:p>
            <a:pPr marL="285750" indent="-285750">
              <a:buFont typeface="Arial"/>
              <a:buChar char="•"/>
              <a:defRPr/>
            </a:pPr>
            <a:endParaRPr lang="fr-CH">
              <a:latin typeface="Helvetica Neue"/>
              <a:ea typeface="Helvetica Neue"/>
              <a:cs typeface="Helvetica Neue"/>
            </a:endParaRPr>
          </a:p>
          <a:p>
            <a:pPr>
              <a:defRPr/>
            </a:pPr>
            <a:r>
              <a:rPr lang="fr-CH">
                <a:latin typeface="Helvetica Neue"/>
                <a:ea typeface="Helvetica Neue"/>
                <a:cs typeface="Helvetica Neue"/>
              </a:rPr>
              <a:t> Toujours plus de données</a:t>
            </a:r>
            <a:endParaRPr lang="fr-CH">
              <a:latin typeface="Helvetica Neue"/>
              <a:ea typeface="Helvetica Neue"/>
              <a:cs typeface="Helvetica Neue"/>
            </a:endParaRPr>
          </a:p>
        </p:txBody>
      </p:sp>
      <p:sp>
        <p:nvSpPr>
          <p:cNvPr id="17" name="ZoneTexte 8"/>
          <p:cNvSpPr txBox="1"/>
          <p:nvPr/>
        </p:nvSpPr>
        <p:spPr bwMode="auto">
          <a:xfrm>
            <a:off x="5815632" y="6474274"/>
            <a:ext cx="6101080" cy="307777"/>
          </a:xfrm>
          <a:prstGeom prst="rect">
            <a:avLst/>
          </a:prstGeom>
          <a:noFill/>
        </p:spPr>
        <p:txBody>
          <a:bodyPr wrap="square">
            <a:spAutoFit/>
          </a:bodyPr>
          <a:lstStyle/>
          <a:p>
            <a:pPr algn="r">
              <a:defRPr/>
            </a:pPr>
            <a:r>
              <a:rPr lang="fr-FR" sz="1400">
                <a:ea typeface="Calibri"/>
                <a:cs typeface="Calibri"/>
              </a:rPr>
              <a:t>Source : ADEME, 2023, p. 76-80</a:t>
            </a:r>
            <a:endParaRPr/>
          </a:p>
        </p:txBody>
      </p:sp>
      <p:cxnSp>
        <p:nvCxnSpPr>
          <p:cNvPr id="19" name="Straight Arrow Connector 18"/>
          <p:cNvCxnSpPr>
            <a:cxnSpLocks/>
            <a:stCxn id="4" idx="2"/>
            <a:endCxn id="14" idx="0"/>
          </p:cNvCxnSpPr>
          <p:nvPr/>
        </p:nvCxnSpPr>
        <p:spPr bwMode="auto">
          <a:xfrm>
            <a:off x="1316852" y="3533030"/>
            <a:ext cx="1" cy="4865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cxnSpLocks/>
            <a:stCxn id="8" idx="2"/>
            <a:endCxn id="16" idx="0"/>
          </p:cNvCxnSpPr>
          <p:nvPr/>
        </p:nvCxnSpPr>
        <p:spPr bwMode="auto">
          <a:xfrm flipH="1">
            <a:off x="6063023" y="3533030"/>
            <a:ext cx="1" cy="5112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cxnSpLocks/>
            <a:stCxn id="6" idx="2"/>
            <a:endCxn id="14" idx="3"/>
          </p:cNvCxnSpPr>
          <p:nvPr/>
        </p:nvCxnSpPr>
        <p:spPr bwMode="auto">
          <a:xfrm flipH="1">
            <a:off x="2351316" y="3533030"/>
            <a:ext cx="1338622" cy="1502206"/>
          </a:xfrm>
          <a:prstGeom prst="straightConnector1">
            <a:avLst/>
          </a:prstGeom>
          <a:ln w="285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Elbow Connector 29"/>
          <p:cNvCxnSpPr>
            <a:cxnSpLocks/>
            <a:stCxn id="10" idx="2"/>
            <a:endCxn id="14" idx="2"/>
          </p:cNvCxnSpPr>
          <p:nvPr/>
        </p:nvCxnSpPr>
        <p:spPr bwMode="auto">
          <a:xfrm rot="5400000">
            <a:off x="3617548" y="1232336"/>
            <a:ext cx="2517868" cy="7119256"/>
          </a:xfrm>
          <a:prstGeom prst="bentConnector3">
            <a:avLst>
              <a:gd name="adj1" fmla="val 109079"/>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cxnSpLocks/>
            <a:stCxn id="12" idx="2"/>
            <a:endCxn id="14" idx="2"/>
          </p:cNvCxnSpPr>
          <p:nvPr/>
        </p:nvCxnSpPr>
        <p:spPr bwMode="auto">
          <a:xfrm rot="5400000">
            <a:off x="4804091" y="45793"/>
            <a:ext cx="2517868" cy="9492343"/>
          </a:xfrm>
          <a:prstGeom prst="bentConnector3">
            <a:avLst>
              <a:gd name="adj1" fmla="val 109079"/>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
                                            <p:bg/>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fontScale="90000"/>
          </a:bodyPr>
          <a:lstStyle/>
          <a:p>
            <a:pPr>
              <a:defRPr/>
            </a:pPr>
            <a:r>
              <a:rPr lang="fr-CH"/>
              <a:t>Terminaux : sources d’impact estimées principales</a:t>
            </a:r>
            <a:br>
              <a:rPr lang="fr-CH"/>
            </a:br>
            <a:r>
              <a:rPr lang="fr-CH"/>
              <a:t>2020 vs. 2050, France</a:t>
            </a:r>
            <a:endParaRPr/>
          </a:p>
        </p:txBody>
      </p:sp>
      <p:graphicFrame>
        <p:nvGraphicFramePr>
          <p:cNvPr id="4" name="Content Placeholder 3"/>
          <p:cNvGraphicFramePr>
            <a:graphicFrameLocks xmlns:a="http://schemas.openxmlformats.org/drawingml/2006/main" noGrp="1"/>
          </p:cNvGraphicFramePr>
          <p:nvPr>
            <p:ph idx="1"/>
          </p:nvPr>
        </p:nvGraphicFramePr>
        <p:xfrm>
          <a:off x="269964" y="1681934"/>
          <a:ext cx="11652071" cy="2397760"/>
        </p:xfrm>
        <a:graphic>
          <a:graphicData uri="http://schemas.openxmlformats.org/drawingml/2006/table">
            <a:tbl>
              <a:tblPr firstRow="1" firstCol="0" lastRow="0" lastCol="0" bandRow="1" bandCol="0">
                <a:tableStyleId>{434826FF-4A17-1E41-806F-542B2DDAEDA8}</a:tableStyleId>
              </a:tblPr>
              <a:tblGrid>
                <a:gridCol w="3409407"/>
                <a:gridCol w="1648533"/>
                <a:gridCol w="1648533"/>
                <a:gridCol w="1648533"/>
                <a:gridCol w="1648533"/>
                <a:gridCol w="1648533"/>
              </a:tblGrid>
              <a:tr h="370840">
                <a:tc>
                  <a:txBody>
                    <a:bodyPr/>
                    <a:p>
                      <a:pPr algn="ctr">
                        <a:defRPr/>
                      </a:pPr>
                      <a:r>
                        <a:rPr lang="fr-CH" sz="2400">
                          <a:solidFill>
                            <a:sysClr val="windowText" lastClr="000000"/>
                          </a:solidFill>
                        </a:rPr>
                        <a:t>2020</a:t>
                      </a:r>
                      <a:endParaRPr lang="fr-CH">
                        <a:solidFill>
                          <a:sysClr val="windowText" lastClr="000000"/>
                        </a:solidFill>
                      </a:endParaRPr>
                    </a:p>
                  </a:txBody>
                  <a:tcPr anchor="ctr"/>
                </a:tc>
                <a:tc>
                  <a:txBody>
                    <a:bodyPr/>
                    <a:p>
                      <a:pPr algn="ctr">
                        <a:defRPr/>
                      </a:pPr>
                      <a:r>
                        <a:rPr lang="fr-CH">
                          <a:solidFill>
                            <a:sysClr val="windowText" lastClr="000000"/>
                          </a:solidFill>
                        </a:rPr>
                        <a:t>Changement climatique</a:t>
                      </a:r>
                      <a:endParaRPr/>
                    </a:p>
                  </a:txBody>
                  <a:tcPr anchor="ctr"/>
                </a:tc>
                <a:tc>
                  <a:txBody>
                    <a:bodyPr/>
                    <a:p>
                      <a:pPr algn="ctr">
                        <a:defRPr/>
                      </a:pPr>
                      <a:r>
                        <a:rPr lang="fr-CH">
                          <a:solidFill>
                            <a:sysClr val="windowText" lastClr="000000"/>
                          </a:solidFill>
                        </a:rPr>
                        <a:t>Déchets</a:t>
                      </a:r>
                      <a:endParaRPr/>
                    </a:p>
                  </a:txBody>
                  <a:tcPr anchor="ctr"/>
                </a:tc>
                <a:tc>
                  <a:txBody>
                    <a:bodyPr/>
                    <a:p>
                      <a:pPr algn="ctr">
                        <a:defRPr/>
                      </a:pPr>
                      <a:r>
                        <a:rPr lang="fr-CH">
                          <a:solidFill>
                            <a:sysClr val="windowText" lastClr="000000"/>
                          </a:solidFill>
                        </a:rPr>
                        <a:t>Électricité (utilisation)</a:t>
                      </a:r>
                      <a:endParaRPr/>
                    </a:p>
                  </a:txBody>
                  <a:tcPr anchor="ctr"/>
                </a:tc>
                <a:tc>
                  <a:txBody>
                    <a:bodyPr/>
                    <a:p>
                      <a:pPr algn="ctr">
                        <a:defRPr/>
                      </a:pPr>
                      <a:r>
                        <a:rPr lang="fr-CH">
                          <a:solidFill>
                            <a:sysClr val="windowText" lastClr="000000"/>
                          </a:solidFill>
                        </a:rPr>
                        <a:t>Minéraux / Métaux</a:t>
                      </a:r>
                      <a:endParaRPr/>
                    </a:p>
                  </a:txBody>
                  <a:tcPr anchor="ctr"/>
                </a:tc>
                <a:tc>
                  <a:txBody>
                    <a:bodyPr/>
                    <a:p>
                      <a:pPr algn="ctr">
                        <a:defRPr/>
                      </a:pPr>
                      <a:r>
                        <a:rPr lang="fr-CH">
                          <a:solidFill>
                            <a:sysClr val="windowText" lastClr="000000"/>
                          </a:solidFill>
                        </a:rPr>
                        <a:t>Matériaux déplacés (MIPS)</a:t>
                      </a:r>
                      <a:endParaRPr/>
                    </a:p>
                  </a:txBody>
                  <a:tcPr anchor="ctr"/>
                </a:tc>
              </a:tr>
              <a:tr h="370840">
                <a:tc>
                  <a:txBody>
                    <a:bodyPr/>
                    <a:p>
                      <a:pPr>
                        <a:defRPr/>
                      </a:pPr>
                      <a:r>
                        <a:rPr lang="fr-CH" b="1"/>
                        <a:t>Ordinateurs</a:t>
                      </a:r>
                      <a:r>
                        <a:rPr lang="fr-CH"/>
                        <a:t> (+ écrans et tablettes)</a:t>
                      </a:r>
                      <a:endParaRPr/>
                    </a:p>
                  </a:txBody>
                  <a:tcPr/>
                </a:tc>
                <a:tc>
                  <a:txBody>
                    <a:bodyPr/>
                    <a:p>
                      <a:pPr algn="ctr">
                        <a:defRPr/>
                      </a:pPr>
                      <a:r>
                        <a:rPr lang="fr-CH"/>
                        <a:t>31%</a:t>
                      </a:r>
                      <a:endParaRPr/>
                    </a:p>
                  </a:txBody>
                  <a:tcPr/>
                </a:tc>
                <a:tc>
                  <a:txBody>
                    <a:bodyPr/>
                    <a:p>
                      <a:pPr algn="ctr">
                        <a:defRPr/>
                      </a:pPr>
                      <a:r>
                        <a:rPr lang="fr-CH"/>
                        <a:t>32%</a:t>
                      </a:r>
                      <a:endParaRPr/>
                    </a:p>
                  </a:txBody>
                  <a:tcPr/>
                </a:tc>
                <a:tc>
                  <a:txBody>
                    <a:bodyPr/>
                    <a:p>
                      <a:pPr algn="ctr">
                        <a:defRPr/>
                      </a:pPr>
                      <a:r>
                        <a:rPr lang="fr-CH"/>
                        <a:t>18%</a:t>
                      </a:r>
                      <a:endParaRPr/>
                    </a:p>
                  </a:txBody>
                  <a:tcPr/>
                </a:tc>
                <a:tc>
                  <a:txBody>
                    <a:bodyPr/>
                    <a:p>
                      <a:pPr algn="ctr">
                        <a:defRPr/>
                      </a:pPr>
                      <a:r>
                        <a:rPr lang="fr-CH"/>
                        <a:t>33%</a:t>
                      </a:r>
                      <a:endParaRPr/>
                    </a:p>
                  </a:txBody>
                  <a:tcPr/>
                </a:tc>
                <a:tc>
                  <a:txBody>
                    <a:bodyPr/>
                    <a:p>
                      <a:pPr algn="ctr">
                        <a:defRPr/>
                      </a:pPr>
                      <a:r>
                        <a:rPr lang="fr-CH"/>
                        <a:t>28%</a:t>
                      </a:r>
                      <a:endParaRPr/>
                    </a:p>
                  </a:txBody>
                  <a:tcPr/>
                </a:tc>
              </a:tr>
              <a:tr h="370840">
                <a:tc>
                  <a:txBody>
                    <a:bodyPr/>
                    <a:p>
                      <a:pPr algn="l">
                        <a:defRPr/>
                      </a:pPr>
                      <a:r>
                        <a:rPr lang="fr-CH" b="1"/>
                        <a:t>TV</a:t>
                      </a:r>
                      <a:r>
                        <a:rPr lang="fr-CH"/>
                        <a:t> (+ box)</a:t>
                      </a:r>
                      <a:endParaRPr/>
                    </a:p>
                  </a:txBody>
                  <a:tcPr/>
                </a:tc>
                <a:tc>
                  <a:txBody>
                    <a:bodyPr/>
                    <a:p>
                      <a:pPr algn="ctr">
                        <a:defRPr/>
                      </a:pPr>
                      <a:r>
                        <a:rPr lang="fr-CH"/>
                        <a:t>16%</a:t>
                      </a:r>
                      <a:endParaRPr/>
                    </a:p>
                  </a:txBody>
                  <a:tcPr/>
                </a:tc>
                <a:tc>
                  <a:txBody>
                    <a:bodyPr/>
                    <a:p>
                      <a:pPr algn="ctr">
                        <a:defRPr/>
                      </a:pPr>
                      <a:r>
                        <a:rPr lang="fr-CH"/>
                        <a:t>32%</a:t>
                      </a:r>
                      <a:endParaRPr/>
                    </a:p>
                  </a:txBody>
                  <a:tcPr/>
                </a:tc>
                <a:tc>
                  <a:txBody>
                    <a:bodyPr/>
                    <a:p>
                      <a:pPr algn="ctr">
                        <a:defRPr/>
                      </a:pPr>
                      <a:r>
                        <a:rPr lang="fr-CH"/>
                        <a:t>24%</a:t>
                      </a:r>
                      <a:endParaRPr/>
                    </a:p>
                  </a:txBody>
                  <a:tcPr/>
                </a:tc>
                <a:tc>
                  <a:txBody>
                    <a:bodyPr/>
                    <a:p>
                      <a:pPr algn="ctr">
                        <a:defRPr/>
                      </a:pPr>
                      <a:r>
                        <a:rPr lang="fr-CH"/>
                        <a:t>33%</a:t>
                      </a:r>
                      <a:endParaRPr/>
                    </a:p>
                  </a:txBody>
                  <a:tcPr/>
                </a:tc>
                <a:tc>
                  <a:txBody>
                    <a:bodyPr/>
                    <a:p>
                      <a:pPr algn="ctr">
                        <a:defRPr/>
                      </a:pPr>
                      <a:r>
                        <a:rPr lang="fr-CH"/>
                        <a:t>25%</a:t>
                      </a:r>
                      <a:endParaRPr/>
                    </a:p>
                  </a:txBody>
                  <a:tcPr/>
                </a:tc>
              </a:tr>
              <a:tr h="370840">
                <a:tc>
                  <a:txBody>
                    <a:bodyPr/>
                    <a:p>
                      <a:pPr>
                        <a:defRPr/>
                      </a:pPr>
                      <a:r>
                        <a:rPr lang="fr-CH" b="1"/>
                        <a:t>Smartphones</a:t>
                      </a:r>
                      <a:endParaRPr/>
                    </a:p>
                  </a:txBody>
                  <a:tcPr/>
                </a:tc>
                <a:tc>
                  <a:txBody>
                    <a:bodyPr/>
                    <a:p>
                      <a:pPr algn="ctr">
                        <a:defRPr/>
                      </a:pPr>
                      <a:r>
                        <a:rPr lang="fr-CH"/>
                        <a:t>14%</a:t>
                      </a:r>
                      <a:endParaRPr/>
                    </a:p>
                  </a:txBody>
                  <a:tcPr/>
                </a:tc>
                <a:tc>
                  <a:txBody>
                    <a:bodyPr/>
                    <a:p>
                      <a:pPr algn="ctr">
                        <a:defRPr/>
                      </a:pPr>
                      <a:r>
                        <a:rPr lang="fr-CH"/>
                        <a:t>1%</a:t>
                      </a:r>
                      <a:endParaRPr/>
                    </a:p>
                  </a:txBody>
                  <a:tcPr/>
                </a:tc>
                <a:tc>
                  <a:txBody>
                    <a:bodyPr/>
                    <a:p>
                      <a:pPr algn="ctr">
                        <a:defRPr/>
                      </a:pPr>
                      <a:r>
                        <a:rPr lang="fr-CH"/>
                        <a:t>&gt;1%</a:t>
                      </a:r>
                      <a:endParaRPr/>
                    </a:p>
                  </a:txBody>
                  <a:tcPr/>
                </a:tc>
                <a:tc>
                  <a:txBody>
                    <a:bodyPr/>
                    <a:p>
                      <a:pPr algn="ctr">
                        <a:defRPr/>
                      </a:pPr>
                      <a:r>
                        <a:rPr lang="fr-CH"/>
                        <a:t>8%</a:t>
                      </a:r>
                      <a:endParaRPr/>
                    </a:p>
                  </a:txBody>
                  <a:tcPr/>
                </a:tc>
                <a:tc>
                  <a:txBody>
                    <a:bodyPr/>
                    <a:p>
                      <a:pPr algn="ctr">
                        <a:defRPr/>
                      </a:pPr>
                      <a:r>
                        <a:rPr lang="fr-CH"/>
                        <a:t>1%</a:t>
                      </a:r>
                      <a:endParaRPr/>
                    </a:p>
                  </a:txBody>
                  <a:tcPr/>
                </a:tc>
              </a:tr>
              <a:tr h="370840">
                <a:tc>
                  <a:txBody>
                    <a:bodyPr/>
                    <a:p>
                      <a:pPr>
                        <a:defRPr/>
                      </a:pPr>
                      <a:r>
                        <a:rPr lang="fr-CH" b="1"/>
                        <a:t>IoT</a:t>
                      </a:r>
                      <a:r>
                        <a:rPr lang="fr-CH"/>
                        <a:t> (+ enceintes connectées)</a:t>
                      </a:r>
                      <a:endParaRPr/>
                    </a:p>
                  </a:txBody>
                  <a:tcPr/>
                </a:tc>
                <a:tc>
                  <a:txBody>
                    <a:bodyPr/>
                    <a:p>
                      <a:pPr algn="ctr">
                        <a:defRPr/>
                      </a:pPr>
                      <a:r>
                        <a:rPr lang="fr-CH"/>
                        <a:t>4%</a:t>
                      </a:r>
                      <a:endParaRPr/>
                    </a:p>
                  </a:txBody>
                  <a:tcPr/>
                </a:tc>
                <a:tc>
                  <a:txBody>
                    <a:bodyPr/>
                    <a:p>
                      <a:pPr algn="ctr">
                        <a:defRPr/>
                      </a:pPr>
                      <a:r>
                        <a:rPr lang="fr-CH"/>
                        <a:t>2%</a:t>
                      </a:r>
                      <a:endParaRPr/>
                    </a:p>
                  </a:txBody>
                  <a:tcPr/>
                </a:tc>
                <a:tc>
                  <a:txBody>
                    <a:bodyPr/>
                    <a:p>
                      <a:pPr algn="ctr">
                        <a:defRPr/>
                      </a:pPr>
                      <a:r>
                        <a:rPr lang="fr-CH"/>
                        <a:t>7%</a:t>
                      </a:r>
                      <a:endParaRPr/>
                    </a:p>
                  </a:txBody>
                  <a:tcPr/>
                </a:tc>
                <a:tc>
                  <a:txBody>
                    <a:bodyPr/>
                    <a:p>
                      <a:pPr algn="ctr">
                        <a:defRPr/>
                      </a:pPr>
                      <a:r>
                        <a:rPr lang="fr-CH"/>
                        <a:t>&lt;1%</a:t>
                      </a:r>
                      <a:endParaRPr/>
                    </a:p>
                  </a:txBody>
                  <a:tcPr/>
                </a:tc>
                <a:tc>
                  <a:txBody>
                    <a:bodyPr/>
                    <a:p>
                      <a:pPr algn="ctr">
                        <a:defRPr/>
                      </a:pPr>
                      <a:r>
                        <a:rPr lang="fr-CH"/>
                        <a:t>5%</a:t>
                      </a:r>
                      <a:endParaRPr/>
                    </a:p>
                  </a:txBody>
                  <a:tcPr/>
                </a:tc>
              </a:tr>
            </a:tbl>
          </a:graphicData>
        </a:graphic>
      </p:graphicFrame>
      <p:graphicFrame>
        <p:nvGraphicFramePr>
          <p:cNvPr id="8" name="Content Placeholder 3"/>
          <p:cNvGraphicFramePr>
            <a:graphicFrameLocks xmlns:a="http://schemas.openxmlformats.org/drawingml/2006/main"/>
          </p:cNvGraphicFramePr>
          <p:nvPr/>
        </p:nvGraphicFramePr>
        <p:xfrm>
          <a:off x="269964" y="4209415"/>
          <a:ext cx="11652071" cy="2397760"/>
        </p:xfrm>
        <a:graphic>
          <a:graphicData uri="http://schemas.openxmlformats.org/drawingml/2006/table">
            <a:tbl>
              <a:tblPr firstRow="1" firstCol="0" lastRow="0" lastCol="0" bandRow="1" bandCol="0">
                <a:tableStyleId>{49C3F8F9-4632-5548-2841-C2D51DB8C5EE}</a:tableStyleId>
              </a:tblPr>
              <a:tblGrid>
                <a:gridCol w="3409407"/>
                <a:gridCol w="1648533"/>
                <a:gridCol w="1648533"/>
                <a:gridCol w="1648533"/>
                <a:gridCol w="1648533"/>
                <a:gridCol w="1648533"/>
              </a:tblGrid>
              <a:tr h="370840">
                <a:tc>
                  <a:txBody>
                    <a:bodyPr/>
                    <a:p>
                      <a:pPr algn="ctr">
                        <a:defRPr/>
                      </a:pPr>
                      <a:r>
                        <a:rPr lang="fr-CH" sz="2400">
                          <a:solidFill>
                            <a:sysClr val="windowText" lastClr="000000"/>
                          </a:solidFill>
                        </a:rPr>
                        <a:t>2050 (estimées)</a:t>
                      </a:r>
                      <a:endParaRPr/>
                    </a:p>
                  </a:txBody>
                  <a:tcPr anchor="ctr"/>
                </a:tc>
                <a:tc>
                  <a:txBody>
                    <a:bodyPr/>
                    <a:p>
                      <a:pPr algn="ctr">
                        <a:defRPr/>
                      </a:pPr>
                      <a:r>
                        <a:rPr lang="fr-CH">
                          <a:solidFill>
                            <a:sysClr val="windowText" lastClr="000000"/>
                          </a:solidFill>
                        </a:rPr>
                        <a:t>Changement climatique</a:t>
                      </a:r>
                      <a:endParaRPr/>
                    </a:p>
                  </a:txBody>
                  <a:tcPr anchor="ctr"/>
                </a:tc>
                <a:tc>
                  <a:txBody>
                    <a:bodyPr/>
                    <a:p>
                      <a:pPr algn="ctr">
                        <a:defRPr/>
                      </a:pPr>
                      <a:r>
                        <a:rPr lang="fr-CH">
                          <a:solidFill>
                            <a:sysClr val="windowText" lastClr="000000"/>
                          </a:solidFill>
                        </a:rPr>
                        <a:t>Déchets</a:t>
                      </a:r>
                      <a:endParaRPr/>
                    </a:p>
                  </a:txBody>
                  <a:tcPr anchor="ctr"/>
                </a:tc>
                <a:tc>
                  <a:txBody>
                    <a:bodyPr/>
                    <a:p>
                      <a:pPr algn="ctr">
                        <a:defRPr/>
                      </a:pPr>
                      <a:r>
                        <a:rPr lang="fr-CH">
                          <a:solidFill>
                            <a:sysClr val="windowText" lastClr="000000"/>
                          </a:solidFill>
                        </a:rPr>
                        <a:t>Électricité (utilisation)</a:t>
                      </a:r>
                      <a:endParaRPr/>
                    </a:p>
                  </a:txBody>
                  <a:tcPr anchor="ctr"/>
                </a:tc>
                <a:tc>
                  <a:txBody>
                    <a:bodyPr/>
                    <a:p>
                      <a:pPr algn="ctr">
                        <a:defRPr/>
                      </a:pPr>
                      <a:r>
                        <a:rPr lang="fr-CH">
                          <a:solidFill>
                            <a:sysClr val="windowText" lastClr="000000"/>
                          </a:solidFill>
                        </a:rPr>
                        <a:t>Minéraux / Métaux</a:t>
                      </a:r>
                      <a:endParaRPr/>
                    </a:p>
                  </a:txBody>
                  <a:tcPr anchor="ctr"/>
                </a:tc>
                <a:tc>
                  <a:txBody>
                    <a:bodyPr/>
                    <a:p>
                      <a:pPr algn="ctr">
                        <a:defRPr/>
                      </a:pPr>
                      <a:r>
                        <a:rPr lang="fr-CH">
                          <a:solidFill>
                            <a:sysClr val="windowText" lastClr="000000"/>
                          </a:solidFill>
                        </a:rPr>
                        <a:t>Matériaux déplacés (MIPS)</a:t>
                      </a:r>
                      <a:endParaRPr/>
                    </a:p>
                  </a:txBody>
                  <a:tcPr anchor="ctr"/>
                </a:tc>
              </a:tr>
              <a:tr h="370840">
                <a:tc>
                  <a:txBody>
                    <a:bodyPr/>
                    <a:p>
                      <a:pPr>
                        <a:defRPr/>
                      </a:pPr>
                      <a:r>
                        <a:rPr lang="fr-CH" b="1"/>
                        <a:t>Ordinateurs</a:t>
                      </a:r>
                      <a:r>
                        <a:rPr lang="fr-CH"/>
                        <a:t> (+ écrans et tablettes)</a:t>
                      </a:r>
                      <a:endParaRPr/>
                    </a:p>
                  </a:txBody>
                  <a:tcPr/>
                </a:tc>
                <a:tc>
                  <a:txBody>
                    <a:bodyPr/>
                    <a:p>
                      <a:pPr algn="ctr">
                        <a:defRPr/>
                      </a:pPr>
                      <a:r>
                        <a:rPr lang="fr-CH"/>
                        <a:t>18%</a:t>
                      </a:r>
                      <a:endParaRPr/>
                    </a:p>
                  </a:txBody>
                  <a:tcPr/>
                </a:tc>
                <a:tc>
                  <a:txBody>
                    <a:bodyPr/>
                    <a:p>
                      <a:pPr algn="ctr">
                        <a:defRPr/>
                      </a:pPr>
                      <a:r>
                        <a:rPr lang="fr-CH"/>
                        <a:t>19%</a:t>
                      </a:r>
                      <a:endParaRPr/>
                    </a:p>
                  </a:txBody>
                  <a:tcPr/>
                </a:tc>
                <a:tc>
                  <a:txBody>
                    <a:bodyPr/>
                    <a:p>
                      <a:pPr algn="ctr">
                        <a:defRPr/>
                      </a:pPr>
                      <a:r>
                        <a:rPr lang="fr-CH"/>
                        <a:t>16%</a:t>
                      </a:r>
                      <a:endParaRPr/>
                    </a:p>
                  </a:txBody>
                  <a:tcPr/>
                </a:tc>
                <a:tc>
                  <a:txBody>
                    <a:bodyPr/>
                    <a:p>
                      <a:pPr algn="ctr">
                        <a:defRPr/>
                      </a:pPr>
                      <a:r>
                        <a:rPr lang="fr-CH"/>
                        <a:t>31%</a:t>
                      </a:r>
                      <a:endParaRPr/>
                    </a:p>
                  </a:txBody>
                  <a:tcPr/>
                </a:tc>
                <a:tc>
                  <a:txBody>
                    <a:bodyPr/>
                    <a:p>
                      <a:pPr algn="ctr">
                        <a:defRPr/>
                      </a:pPr>
                      <a:r>
                        <a:rPr lang="fr-CH"/>
                        <a:t>16%</a:t>
                      </a:r>
                      <a:endParaRPr/>
                    </a:p>
                  </a:txBody>
                  <a:tcPr/>
                </a:tc>
              </a:tr>
              <a:tr h="370840">
                <a:tc>
                  <a:txBody>
                    <a:bodyPr/>
                    <a:p>
                      <a:pPr algn="l">
                        <a:defRPr/>
                      </a:pPr>
                      <a:r>
                        <a:rPr lang="fr-CH" b="1"/>
                        <a:t>TV</a:t>
                      </a:r>
                      <a:r>
                        <a:rPr lang="fr-CH"/>
                        <a:t> (+ box)</a:t>
                      </a:r>
                      <a:endParaRPr/>
                    </a:p>
                  </a:txBody>
                  <a:tcPr/>
                </a:tc>
                <a:tc>
                  <a:txBody>
                    <a:bodyPr/>
                    <a:p>
                      <a:pPr algn="ctr">
                        <a:defRPr/>
                      </a:pPr>
                      <a:r>
                        <a:rPr lang="fr-CH"/>
                        <a:t>38%</a:t>
                      </a:r>
                      <a:endParaRPr/>
                    </a:p>
                  </a:txBody>
                  <a:tcPr/>
                </a:tc>
                <a:tc>
                  <a:txBody>
                    <a:bodyPr/>
                    <a:p>
                      <a:pPr algn="ctr">
                        <a:defRPr/>
                      </a:pPr>
                      <a:r>
                        <a:rPr lang="fr-CH"/>
                        <a:t>21%</a:t>
                      </a:r>
                      <a:endParaRPr/>
                    </a:p>
                  </a:txBody>
                  <a:tcPr/>
                </a:tc>
                <a:tc>
                  <a:txBody>
                    <a:bodyPr/>
                    <a:p>
                      <a:pPr algn="ctr">
                        <a:defRPr/>
                      </a:pPr>
                      <a:r>
                        <a:rPr lang="fr-CH"/>
                        <a:t>22%</a:t>
                      </a:r>
                      <a:endParaRPr/>
                    </a:p>
                  </a:txBody>
                  <a:tcPr/>
                </a:tc>
                <a:tc>
                  <a:txBody>
                    <a:bodyPr/>
                    <a:p>
                      <a:pPr algn="ctr">
                        <a:defRPr/>
                      </a:pPr>
                      <a:r>
                        <a:rPr lang="fr-CH"/>
                        <a:t>26%</a:t>
                      </a:r>
                      <a:endParaRPr/>
                    </a:p>
                  </a:txBody>
                  <a:tcPr/>
                </a:tc>
                <a:tc>
                  <a:txBody>
                    <a:bodyPr/>
                    <a:p>
                      <a:pPr algn="ctr">
                        <a:defRPr/>
                      </a:pPr>
                      <a:r>
                        <a:rPr lang="fr-CH"/>
                        <a:t>29%</a:t>
                      </a:r>
                      <a:endParaRPr/>
                    </a:p>
                  </a:txBody>
                  <a:tcPr/>
                </a:tc>
              </a:tr>
              <a:tr h="370840">
                <a:tc>
                  <a:txBody>
                    <a:bodyPr/>
                    <a:p>
                      <a:pPr>
                        <a:defRPr/>
                      </a:pPr>
                      <a:r>
                        <a:rPr lang="fr-CH" b="1"/>
                        <a:t>Smartphones</a:t>
                      </a:r>
                      <a:endParaRPr/>
                    </a:p>
                  </a:txBody>
                  <a:tcPr/>
                </a:tc>
                <a:tc>
                  <a:txBody>
                    <a:bodyPr/>
                    <a:p>
                      <a:pPr algn="ctr">
                        <a:defRPr/>
                      </a:pPr>
                      <a:r>
                        <a:rPr lang="fr-CH"/>
                        <a:t>8%</a:t>
                      </a:r>
                      <a:endParaRPr/>
                    </a:p>
                  </a:txBody>
                  <a:tcPr/>
                </a:tc>
                <a:tc>
                  <a:txBody>
                    <a:bodyPr/>
                    <a:p>
                      <a:pPr algn="ctr">
                        <a:defRPr/>
                      </a:pPr>
                      <a:r>
                        <a:rPr lang="fr-CH"/>
                        <a:t>1%</a:t>
                      </a:r>
                      <a:endParaRPr/>
                    </a:p>
                  </a:txBody>
                  <a:tcPr/>
                </a:tc>
                <a:tc>
                  <a:txBody>
                    <a:bodyPr/>
                    <a:p>
                      <a:pPr algn="ctr">
                        <a:defRPr/>
                      </a:pPr>
                      <a:r>
                        <a:rPr lang="fr-CH"/>
                        <a:t>1%</a:t>
                      </a:r>
                      <a:endParaRPr/>
                    </a:p>
                  </a:txBody>
                  <a:tcPr/>
                </a:tc>
                <a:tc>
                  <a:txBody>
                    <a:bodyPr/>
                    <a:p>
                      <a:pPr algn="ctr">
                        <a:defRPr/>
                      </a:pPr>
                      <a:r>
                        <a:rPr lang="fr-CH"/>
                        <a:t>7%</a:t>
                      </a:r>
                      <a:endParaRPr/>
                    </a:p>
                  </a:txBody>
                  <a:tcPr/>
                </a:tc>
                <a:tc>
                  <a:txBody>
                    <a:bodyPr/>
                    <a:p>
                      <a:pPr algn="ctr">
                        <a:defRPr/>
                      </a:pPr>
                      <a:r>
                        <a:rPr lang="fr-CH"/>
                        <a:t>1%</a:t>
                      </a:r>
                      <a:endParaRPr/>
                    </a:p>
                  </a:txBody>
                  <a:tcPr/>
                </a:tc>
              </a:tr>
              <a:tr h="370840">
                <a:tc>
                  <a:txBody>
                    <a:bodyPr/>
                    <a:p>
                      <a:pPr>
                        <a:defRPr/>
                      </a:pPr>
                      <a:r>
                        <a:rPr lang="fr-CH" b="1"/>
                        <a:t>IoT</a:t>
                      </a:r>
                      <a:r>
                        <a:rPr lang="fr-CH"/>
                        <a:t> (+ enceintes connectées)</a:t>
                      </a:r>
                      <a:endParaRPr/>
                    </a:p>
                  </a:txBody>
                  <a:tcPr/>
                </a:tc>
                <a:tc>
                  <a:txBody>
                    <a:bodyPr/>
                    <a:p>
                      <a:pPr algn="ctr">
                        <a:defRPr/>
                      </a:pPr>
                      <a:r>
                        <a:rPr lang="fr-CH"/>
                        <a:t>26%</a:t>
                      </a:r>
                      <a:endParaRPr/>
                    </a:p>
                  </a:txBody>
                  <a:tcPr/>
                </a:tc>
                <a:tc>
                  <a:txBody>
                    <a:bodyPr/>
                    <a:p>
                      <a:pPr algn="ctr">
                        <a:defRPr/>
                      </a:pPr>
                      <a:r>
                        <a:rPr lang="fr-CH"/>
                        <a:t>38%</a:t>
                      </a:r>
                      <a:endParaRPr/>
                    </a:p>
                  </a:txBody>
                  <a:tcPr/>
                </a:tc>
                <a:tc>
                  <a:txBody>
                    <a:bodyPr/>
                    <a:p>
                      <a:pPr algn="ctr">
                        <a:defRPr/>
                      </a:pPr>
                      <a:r>
                        <a:rPr lang="fr-CH"/>
                        <a:t>33%</a:t>
                      </a:r>
                      <a:endParaRPr/>
                    </a:p>
                  </a:txBody>
                  <a:tcPr/>
                </a:tc>
                <a:tc>
                  <a:txBody>
                    <a:bodyPr/>
                    <a:p>
                      <a:pPr algn="ctr">
                        <a:defRPr/>
                      </a:pPr>
                      <a:r>
                        <a:rPr lang="fr-CH"/>
                        <a:t>6%</a:t>
                      </a:r>
                      <a:endParaRPr/>
                    </a:p>
                  </a:txBody>
                  <a:tcPr/>
                </a:tc>
                <a:tc>
                  <a:txBody>
                    <a:bodyPr/>
                    <a:p>
                      <a:pPr algn="ctr">
                        <a:defRPr/>
                      </a:pPr>
                      <a:r>
                        <a:rPr lang="fr-CH"/>
                        <a:t>38%</a:t>
                      </a:r>
                      <a:endParaRPr/>
                    </a:p>
                  </a:txBody>
                  <a:tcPr/>
                </a:tc>
              </a:tr>
            </a:tbl>
          </a:graphicData>
        </a:graphic>
      </p:graphicFrame>
      <p:sp>
        <p:nvSpPr>
          <p:cNvPr id="9" name="Oval 8"/>
          <p:cNvSpPr/>
          <p:nvPr/>
        </p:nvSpPr>
        <p:spPr bwMode="auto">
          <a:xfrm>
            <a:off x="4127862" y="2612571"/>
            <a:ext cx="692332" cy="326572"/>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10" name="Oval 9"/>
          <p:cNvSpPr/>
          <p:nvPr/>
        </p:nvSpPr>
        <p:spPr bwMode="auto">
          <a:xfrm>
            <a:off x="5789023" y="2599507"/>
            <a:ext cx="692332" cy="718458"/>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12" name="Oval 11"/>
          <p:cNvSpPr/>
          <p:nvPr/>
        </p:nvSpPr>
        <p:spPr bwMode="auto">
          <a:xfrm>
            <a:off x="4138748" y="2971800"/>
            <a:ext cx="692332" cy="718458"/>
          </a:xfrm>
          <a:prstGeom prst="ellipse">
            <a:avLst/>
          </a:prstGeom>
          <a:noFill/>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13" name="Oval 12"/>
          <p:cNvSpPr/>
          <p:nvPr/>
        </p:nvSpPr>
        <p:spPr bwMode="auto">
          <a:xfrm>
            <a:off x="7450184" y="2978331"/>
            <a:ext cx="692332" cy="326572"/>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14" name="Oval 13"/>
          <p:cNvSpPr/>
          <p:nvPr/>
        </p:nvSpPr>
        <p:spPr bwMode="auto">
          <a:xfrm>
            <a:off x="7445828" y="2608215"/>
            <a:ext cx="692332" cy="326572"/>
          </a:xfrm>
          <a:prstGeom prst="ellipse">
            <a:avLst/>
          </a:prstGeom>
          <a:noFill/>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15" name="Oval 14"/>
          <p:cNvSpPr/>
          <p:nvPr/>
        </p:nvSpPr>
        <p:spPr bwMode="auto">
          <a:xfrm>
            <a:off x="9089570" y="2608215"/>
            <a:ext cx="692332" cy="718458"/>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16" name="Oval 15"/>
          <p:cNvSpPr/>
          <p:nvPr/>
        </p:nvSpPr>
        <p:spPr bwMode="auto">
          <a:xfrm>
            <a:off x="10733311" y="2599507"/>
            <a:ext cx="692332" cy="718458"/>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17" name="Oval 16"/>
          <p:cNvSpPr/>
          <p:nvPr/>
        </p:nvSpPr>
        <p:spPr bwMode="auto">
          <a:xfrm>
            <a:off x="4149637" y="5508170"/>
            <a:ext cx="692332" cy="326572"/>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18" name="Oval 17"/>
          <p:cNvSpPr/>
          <p:nvPr/>
        </p:nvSpPr>
        <p:spPr bwMode="auto">
          <a:xfrm>
            <a:off x="4149637" y="6254477"/>
            <a:ext cx="692332" cy="326572"/>
          </a:xfrm>
          <a:prstGeom prst="ellipse">
            <a:avLst/>
          </a:prstGeom>
          <a:noFill/>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19" name="Oval 18"/>
          <p:cNvSpPr/>
          <p:nvPr/>
        </p:nvSpPr>
        <p:spPr bwMode="auto">
          <a:xfrm>
            <a:off x="5771609" y="6257515"/>
            <a:ext cx="692332" cy="326572"/>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21" name="Oval 20"/>
          <p:cNvSpPr/>
          <p:nvPr/>
        </p:nvSpPr>
        <p:spPr bwMode="auto">
          <a:xfrm>
            <a:off x="7445828" y="6254477"/>
            <a:ext cx="692332" cy="326572"/>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23" name="Oval 22"/>
          <p:cNvSpPr/>
          <p:nvPr/>
        </p:nvSpPr>
        <p:spPr bwMode="auto">
          <a:xfrm>
            <a:off x="9106984" y="5139372"/>
            <a:ext cx="692332" cy="718458"/>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28" name="Oval 27"/>
          <p:cNvSpPr/>
          <p:nvPr/>
        </p:nvSpPr>
        <p:spPr bwMode="auto">
          <a:xfrm>
            <a:off x="10728956" y="6254477"/>
            <a:ext cx="692332" cy="326572"/>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29" name="Oval 28"/>
          <p:cNvSpPr/>
          <p:nvPr/>
        </p:nvSpPr>
        <p:spPr bwMode="auto">
          <a:xfrm>
            <a:off x="10728956" y="5505132"/>
            <a:ext cx="692332" cy="326572"/>
          </a:xfrm>
          <a:prstGeom prst="ellipse">
            <a:avLst/>
          </a:prstGeom>
          <a:noFill/>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CH"/>
          </a:p>
        </p:txBody>
      </p:sp>
      <p:sp>
        <p:nvSpPr>
          <p:cNvPr id="30" name="Left Brace 29"/>
          <p:cNvSpPr/>
          <p:nvPr/>
        </p:nvSpPr>
        <p:spPr bwMode="auto">
          <a:xfrm>
            <a:off x="104503" y="2599507"/>
            <a:ext cx="165461" cy="718458"/>
          </a:xfrm>
          <a:prstGeom prst="leftBrace">
            <a:avLst>
              <a:gd name="adj1" fmla="val 8333"/>
              <a:gd name="adj2" fmla="val 50000"/>
            </a:avLst>
          </a:prstGeom>
          <a:ln w="57150">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defRPr/>
            </a:pPr>
            <a:endParaRPr lang="fr-CH"/>
          </a:p>
        </p:txBody>
      </p:sp>
      <p:sp>
        <p:nvSpPr>
          <p:cNvPr id="31" name="Left Brace 30"/>
          <p:cNvSpPr/>
          <p:nvPr/>
        </p:nvSpPr>
        <p:spPr bwMode="auto">
          <a:xfrm>
            <a:off x="104502" y="5485538"/>
            <a:ext cx="165461" cy="385355"/>
          </a:xfrm>
          <a:prstGeom prst="leftBrace">
            <a:avLst>
              <a:gd name="adj1" fmla="val 8333"/>
              <a:gd name="adj2" fmla="val 50000"/>
            </a:avLst>
          </a:prstGeom>
          <a:ln w="57150">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defRPr/>
            </a:pPr>
            <a:endParaRPr lang="fr-CH"/>
          </a:p>
        </p:txBody>
      </p:sp>
      <p:sp>
        <p:nvSpPr>
          <p:cNvPr id="32" name="Left Brace 31"/>
          <p:cNvSpPr/>
          <p:nvPr/>
        </p:nvSpPr>
        <p:spPr bwMode="auto">
          <a:xfrm>
            <a:off x="113208" y="6212707"/>
            <a:ext cx="165461" cy="385355"/>
          </a:xfrm>
          <a:prstGeom prst="leftBrace">
            <a:avLst>
              <a:gd name="adj1" fmla="val 8333"/>
              <a:gd name="adj2" fmla="val 50000"/>
            </a:avLst>
          </a:prstGeom>
          <a:ln w="57150">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defRPr/>
            </a:pPr>
            <a:endParaRPr lang="fr-CH"/>
          </a:p>
        </p:txBody>
      </p:sp>
      <p:sp>
        <p:nvSpPr>
          <p:cNvPr id="6" name="ZoneTexte 8"/>
          <p:cNvSpPr txBox="1"/>
          <p:nvPr/>
        </p:nvSpPr>
        <p:spPr bwMode="auto">
          <a:xfrm>
            <a:off x="5815632" y="6591841"/>
            <a:ext cx="6101080" cy="307777"/>
          </a:xfrm>
          <a:prstGeom prst="rect">
            <a:avLst/>
          </a:prstGeom>
          <a:noFill/>
        </p:spPr>
        <p:txBody>
          <a:bodyPr wrap="square">
            <a:spAutoFit/>
          </a:bodyPr>
          <a:lstStyle/>
          <a:p>
            <a:pPr algn="r">
              <a:defRPr/>
            </a:pPr>
            <a:r>
              <a:rPr lang="fr-FR" sz="1400">
                <a:ea typeface="Calibri"/>
                <a:cs typeface="Calibri"/>
              </a:rPr>
              <a:t>Source : ADEME, 2022, p. 113-114</a:t>
            </a:r>
            <a:r>
              <a:rPr lang="fr-FR" sz="1400"/>
              <a:t> </a:t>
            </a:r>
            <a:r>
              <a:rPr lang="fr-FR" sz="1400">
                <a:ea typeface="Calibri"/>
                <a:cs typeface="Calibri"/>
              </a:rPr>
              <a:t>; ADEME, 2023, p. 78</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graphicFrame>
        <p:nvGraphicFramePr>
          <p:cNvPr id="8" name="Table 7"/>
          <p:cNvGraphicFramePr>
            <a:graphicFrameLocks xmlns:a="http://schemas.openxmlformats.org/drawingml/2006/main" noGrp="1"/>
          </p:cNvGraphicFramePr>
          <p:nvPr/>
        </p:nvGraphicFramePr>
        <p:xfrm>
          <a:off x="551515" y="1847032"/>
          <a:ext cx="11230984" cy="4600845"/>
        </p:xfrm>
        <a:graphic>
          <a:graphicData uri="http://schemas.openxmlformats.org/drawingml/2006/table">
            <a:tbl>
              <a:tblPr firstRow="1" firstCol="1" lastRow="0" lastCol="0" bandRow="1" bandCol="0">
                <a:tableStyleId>{D000E9B6-AFEA-9014-AE3F-628F2C381CE9}</a:tableStyleId>
              </a:tblPr>
              <a:tblGrid>
                <a:gridCol w="1527172"/>
                <a:gridCol w="2259520"/>
                <a:gridCol w="7444292"/>
              </a:tblGrid>
              <a:tr h="266989">
                <a:tc>
                  <a:txBody>
                    <a:bodyPr/>
                    <a:p>
                      <a:pPr algn="ctr">
                        <a:defRPr/>
                      </a:pPr>
                      <a:r>
                        <a:rPr lang="fr-CH" sz="1800" b="1">
                          <a:latin typeface="Helvetica Neue"/>
                          <a:ea typeface="Helvetica Neue"/>
                          <a:cs typeface="Helvetica Neue"/>
                        </a:rPr>
                        <a:t>Ordre</a:t>
                      </a:r>
                      <a:endParaRPr sz="1800" b="1">
                        <a:latin typeface="Helvetica Neue"/>
                        <a:ea typeface="Helvetica Neue"/>
                        <a:cs typeface="Helvetica Neue"/>
                      </a:endParaRPr>
                    </a:p>
                  </a:txBody>
                  <a:tcPr marL="68580" marR="68580" marT="0" marB="0" anchor="ctr"/>
                </a:tc>
                <a:tc>
                  <a:txBody>
                    <a:bodyPr/>
                    <a:p>
                      <a:pPr algn="ctr">
                        <a:defRPr/>
                      </a:pPr>
                      <a:r>
                        <a:rPr lang="fr-CH" sz="1800" b="1">
                          <a:latin typeface="Helvetica Neue"/>
                          <a:ea typeface="Helvetica Neue"/>
                          <a:cs typeface="Helvetica Neue"/>
                        </a:rPr>
                        <a:t>Type</a:t>
                      </a:r>
                      <a:endParaRPr sz="1800" b="1">
                        <a:latin typeface="Helvetica Neue"/>
                        <a:ea typeface="Helvetica Neue"/>
                        <a:cs typeface="Helvetica Neue"/>
                      </a:endParaRPr>
                    </a:p>
                  </a:txBody>
                  <a:tcPr marL="68580" marR="68580" marT="0" marB="0" anchor="ctr"/>
                </a:tc>
                <a:tc>
                  <a:txBody>
                    <a:bodyPr/>
                    <a:p>
                      <a:pPr algn="ctr">
                        <a:defRPr/>
                      </a:pPr>
                      <a:r>
                        <a:rPr lang="fr-CH" sz="1800" b="1">
                          <a:latin typeface="Helvetica Neue"/>
                          <a:ea typeface="Helvetica Neue"/>
                          <a:cs typeface="Helvetica Neue"/>
                        </a:rPr>
                        <a:t>Mécanismes liés au télétravail</a:t>
                      </a:r>
                      <a:endParaRPr sz="1800" b="1">
                        <a:latin typeface="Helvetica Neue"/>
                        <a:ea typeface="Helvetica Neue"/>
                        <a:cs typeface="Helvetica Neue"/>
                      </a:endParaRPr>
                    </a:p>
                  </a:txBody>
                  <a:tcPr marL="68580" marR="68580" marT="0" marB="0" anchor="ctr"/>
                </a:tc>
              </a:tr>
              <a:tr h="1444339">
                <a:tc rowSpan="2">
                  <a:txBody>
                    <a:bodyPr/>
                    <a:p>
                      <a:pPr algn="just">
                        <a:defRPr/>
                      </a:pPr>
                      <a:r>
                        <a:rPr lang="fr-CH" sz="1800">
                          <a:latin typeface="Helvetica Neue"/>
                          <a:ea typeface="Helvetica Neue"/>
                          <a:cs typeface="Helvetica Neue"/>
                        </a:rPr>
                        <a:t>Micro-économique (individu)</a:t>
                      </a:r>
                      <a:endParaRPr sz="1800">
                        <a:latin typeface="Helvetica Neue"/>
                        <a:ea typeface="Helvetica Neue"/>
                        <a:cs typeface="Helvetica Neue"/>
                      </a:endParaRPr>
                    </a:p>
                  </a:txBody>
                  <a:tcPr marL="68580" marR="68580" marT="0" marB="0" anchor="ctr"/>
                </a:tc>
                <a:tc>
                  <a:txBody>
                    <a:bodyPr/>
                    <a:p>
                      <a:pPr algn="just">
                        <a:defRPr/>
                      </a:pP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endParaRPr sz="1800">
                        <a:latin typeface="Helvetica Neue"/>
                        <a:ea typeface="Helvetica Neue"/>
                        <a:cs typeface="Helvetica Neue"/>
                      </a:endParaRPr>
                    </a:p>
                  </a:txBody>
                  <a:tcPr marL="68580" marR="68580" marT="0" marB="0" anchor="ctr"/>
                </a:tc>
              </a:tr>
              <a:tr h="1334946">
                <a:tc vMerge="1">
                  <a:txBody>
                    <a:bodyPr/>
                    <a:p>
                      <a:pPr>
                        <a:defRPr/>
                      </a:pPr>
                      <a:endParaRPr lang="fr-CH"/>
                    </a:p>
                  </a:txBody>
                  <a:tcPr/>
                </a:tc>
                <a:tc>
                  <a:txBody>
                    <a:bodyPr/>
                    <a:p>
                      <a:pPr algn="just">
                        <a:defRPr/>
                      </a:pP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endParaRPr sz="1800">
                        <a:latin typeface="Helvetica Neue"/>
                        <a:ea typeface="Helvetica Neue"/>
                        <a:cs typeface="Helvetica Neue"/>
                      </a:endParaRPr>
                    </a:p>
                  </a:txBody>
                  <a:tcPr marL="68580" marR="68580" marT="0" marB="0" anchor="ctr"/>
                </a:tc>
              </a:tr>
              <a:tr h="911286">
                <a:tc rowSpan="2">
                  <a:txBody>
                    <a:bodyPr/>
                    <a:p>
                      <a:pPr algn="just">
                        <a:defRPr/>
                      </a:pPr>
                      <a:r>
                        <a:rPr lang="fr-CH" sz="1800">
                          <a:latin typeface="Helvetica Neue"/>
                          <a:ea typeface="Helvetica Neue"/>
                          <a:cs typeface="Helvetica Neue"/>
                        </a:rPr>
                        <a:t>Macro-économique</a:t>
                      </a:r>
                      <a:endParaRPr/>
                    </a:p>
                    <a:p>
                      <a:pPr algn="just">
                        <a:defRPr/>
                      </a:pPr>
                      <a:r>
                        <a:rPr lang="fr-CH" sz="1800">
                          <a:latin typeface="Helvetica Neue"/>
                          <a:ea typeface="Helvetica Neue"/>
                          <a:cs typeface="Helvetica Neue"/>
                        </a:rPr>
                        <a:t>(société)</a:t>
                      </a:r>
                      <a:endParaRPr sz="1800">
                        <a:latin typeface="Helvetica Neue"/>
                        <a:ea typeface="Helvetica Neue"/>
                        <a:cs typeface="Helvetica Neue"/>
                      </a:endParaRPr>
                    </a:p>
                  </a:txBody>
                  <a:tcPr marL="68580" marR="68580" marT="0" marB="0" anchor="ctr"/>
                </a:tc>
                <a:tc>
                  <a:txBody>
                    <a:bodyPr/>
                    <a:p>
                      <a:pPr algn="just">
                        <a:defRPr/>
                      </a:pP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endParaRPr sz="1800">
                        <a:latin typeface="Helvetica Neue"/>
                        <a:ea typeface="Helvetica Neue"/>
                        <a:cs typeface="Helvetica Neue"/>
                      </a:endParaRPr>
                    </a:p>
                  </a:txBody>
                  <a:tcPr marL="68580" marR="68580" marT="0" marB="0" anchor="ctr"/>
                </a:tc>
              </a:tr>
              <a:tr h="635953">
                <a:tc vMerge="1">
                  <a:txBody>
                    <a:bodyPr/>
                    <a:p>
                      <a:pPr>
                        <a:defRPr/>
                      </a:pPr>
                      <a:endParaRPr lang="fr-CH"/>
                    </a:p>
                  </a:txBody>
                  <a:tcPr/>
                </a:tc>
                <a:tc>
                  <a:txBody>
                    <a:bodyPr/>
                    <a:p>
                      <a:pPr algn="just">
                        <a:defRPr/>
                      </a:pP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endParaRPr sz="1800">
                        <a:latin typeface="Helvetica Neue"/>
                        <a:ea typeface="Helvetica Neue"/>
                        <a:cs typeface="Helvetica Neue"/>
                      </a:endParaRPr>
                    </a:p>
                  </a:txBody>
                  <a:tcPr marL="68580" marR="68580" marT="0" marB="0" anchor="ctr"/>
                </a:tc>
              </a:tr>
            </a:tbl>
          </a:graphicData>
        </a:graphic>
      </p:graphicFrame>
      <p:sp>
        <p:nvSpPr>
          <p:cNvPr id="2" name="Title 1"/>
          <p:cNvSpPr>
            <a:spLocks noGrp="1"/>
          </p:cNvSpPr>
          <p:nvPr>
            <p:ph type="title"/>
          </p:nvPr>
        </p:nvSpPr>
        <p:spPr bwMode="auto"/>
        <p:txBody>
          <a:bodyPr/>
          <a:lstStyle/>
          <a:p>
            <a:pPr>
              <a:defRPr/>
            </a:pPr>
            <a:r>
              <a:rPr lang="fr-CH"/>
              <a:t>4 types d’effet rebond à considérer, au niveau individuel mais surtout sociétal</a:t>
            </a:r>
            <a:endParaRPr/>
          </a:p>
        </p:txBody>
      </p:sp>
      <p:sp>
        <p:nvSpPr>
          <p:cNvPr id="5" name="ZoneTexte 8"/>
          <p:cNvSpPr txBox="1"/>
          <p:nvPr/>
        </p:nvSpPr>
        <p:spPr bwMode="auto">
          <a:xfrm>
            <a:off x="2286001" y="6487337"/>
            <a:ext cx="9630712" cy="307777"/>
          </a:xfrm>
          <a:prstGeom prst="rect">
            <a:avLst/>
          </a:prstGeom>
          <a:noFill/>
        </p:spPr>
        <p:txBody>
          <a:bodyPr wrap="square">
            <a:spAutoFit/>
          </a:bodyPr>
          <a:lstStyle/>
          <a:p>
            <a:pPr algn="r">
              <a:defRPr/>
            </a:pPr>
            <a:r>
              <a:rPr lang="fr-FR" sz="1400">
                <a:ea typeface="Helvetica Neue"/>
                <a:cs typeface="Helvetica Neue"/>
              </a:rPr>
              <a:t>Source typologie : </a:t>
            </a:r>
            <a:r>
              <a:rPr lang="fr-FR" sz="1400">
                <a:ea typeface="Helvetica Neue"/>
                <a:cs typeface="Helvetica Neue"/>
              </a:rPr>
              <a:t>Daumas</a:t>
            </a:r>
            <a:r>
              <a:rPr lang="fr-FR" sz="1400">
                <a:ea typeface="Helvetica Neue"/>
                <a:cs typeface="Helvetica Neue"/>
              </a:rPr>
              <a:t>, 2020 ; Source mécanismes : </a:t>
            </a:r>
            <a:r>
              <a:rPr lang="fr-FR" sz="1400">
                <a:ea typeface="Helvetica Neue"/>
                <a:cs typeface="Helvetica Neue"/>
              </a:rPr>
              <a:t>Macias</a:t>
            </a:r>
            <a:r>
              <a:rPr lang="fr-FR" sz="1400">
                <a:ea typeface="Helvetica Neue"/>
                <a:cs typeface="Helvetica Neue"/>
              </a:rPr>
              <a:t>, </a:t>
            </a:r>
            <a:r>
              <a:rPr lang="fr-FR" sz="1400">
                <a:ea typeface="Helvetica Neue"/>
                <a:cs typeface="Helvetica Neue"/>
              </a:rPr>
              <a:t>Ravalet</a:t>
            </a:r>
            <a:r>
              <a:rPr lang="fr-FR" sz="1400">
                <a:ea typeface="Helvetica Neue"/>
                <a:cs typeface="Helvetica Neue"/>
              </a:rPr>
              <a:t>, </a:t>
            </a:r>
            <a:r>
              <a:rPr lang="fr-FR" sz="1400">
                <a:ea typeface="Helvetica Neue"/>
                <a:cs typeface="Helvetica Neue"/>
              </a:rPr>
              <a:t>Rérat</a:t>
            </a:r>
            <a:r>
              <a:rPr lang="fr-FR" sz="1400">
                <a:ea typeface="Helvetica Neue"/>
                <a:cs typeface="Helvetica Neue"/>
              </a:rPr>
              <a:t>, 2021 ; Source tableau : Recordon, 2023, p. 19</a:t>
            </a:r>
            <a:endParaRPr sz="1400">
              <a:ea typeface="Helvetica Neue"/>
              <a:cs typeface="Helvetica Neue"/>
            </a:endParaRPr>
          </a:p>
        </p:txBody>
      </p:sp>
      <p:graphicFrame>
        <p:nvGraphicFramePr>
          <p:cNvPr id="7" name="Table 6"/>
          <p:cNvGraphicFramePr>
            <a:graphicFrameLocks xmlns:a="http://schemas.openxmlformats.org/drawingml/2006/main" noGrp="1"/>
          </p:cNvGraphicFramePr>
          <p:nvPr/>
        </p:nvGraphicFramePr>
        <p:xfrm>
          <a:off x="551515" y="1847032"/>
          <a:ext cx="11230984" cy="4600845"/>
        </p:xfrm>
        <a:graphic>
          <a:graphicData uri="http://schemas.openxmlformats.org/drawingml/2006/table">
            <a:tbl>
              <a:tblPr firstRow="1" firstCol="1" lastRow="0" lastCol="0" bandRow="1" bandCol="0">
                <a:tableStyleId>{D000E9B6-AFEA-9014-AE3F-628F2C381CE9}</a:tableStyleId>
              </a:tblPr>
              <a:tblGrid>
                <a:gridCol w="1527172"/>
                <a:gridCol w="2259520"/>
                <a:gridCol w="7444292"/>
              </a:tblGrid>
              <a:tr h="266989">
                <a:tc>
                  <a:txBody>
                    <a:bodyPr/>
                    <a:p>
                      <a:pPr algn="ctr">
                        <a:defRPr/>
                      </a:pPr>
                      <a:r>
                        <a:rPr lang="fr-CH" sz="1800" b="1">
                          <a:latin typeface="Helvetica Neue"/>
                          <a:ea typeface="Helvetica Neue"/>
                          <a:cs typeface="Helvetica Neue"/>
                        </a:rPr>
                        <a:t>Ordre</a:t>
                      </a:r>
                      <a:endParaRPr sz="1800" b="1">
                        <a:latin typeface="Helvetica Neue"/>
                        <a:ea typeface="Helvetica Neue"/>
                        <a:cs typeface="Helvetica Neue"/>
                      </a:endParaRPr>
                    </a:p>
                  </a:txBody>
                  <a:tcPr marL="68580" marR="68580" marT="0" marB="0" anchor="ctr"/>
                </a:tc>
                <a:tc>
                  <a:txBody>
                    <a:bodyPr/>
                    <a:p>
                      <a:pPr algn="ctr">
                        <a:defRPr/>
                      </a:pPr>
                      <a:r>
                        <a:rPr lang="fr-CH" sz="1800" b="1">
                          <a:latin typeface="Helvetica Neue"/>
                          <a:ea typeface="Helvetica Neue"/>
                          <a:cs typeface="Helvetica Neue"/>
                        </a:rPr>
                        <a:t>Type</a:t>
                      </a:r>
                      <a:endParaRPr sz="1800" b="1">
                        <a:latin typeface="Helvetica Neue"/>
                        <a:ea typeface="Helvetica Neue"/>
                        <a:cs typeface="Helvetica Neue"/>
                      </a:endParaRPr>
                    </a:p>
                  </a:txBody>
                  <a:tcPr marL="68580" marR="68580" marT="0" marB="0" anchor="ctr"/>
                </a:tc>
                <a:tc>
                  <a:txBody>
                    <a:bodyPr/>
                    <a:p>
                      <a:pPr algn="ctr">
                        <a:defRPr/>
                      </a:pPr>
                      <a:r>
                        <a:rPr lang="fr-CH" sz="1800" b="1">
                          <a:latin typeface="Helvetica Neue"/>
                          <a:ea typeface="Helvetica Neue"/>
                          <a:cs typeface="Helvetica Neue"/>
                        </a:rPr>
                        <a:t>Mécanismes liés au télétravail</a:t>
                      </a:r>
                      <a:endParaRPr sz="1800" b="1">
                        <a:latin typeface="Helvetica Neue"/>
                        <a:ea typeface="Helvetica Neue"/>
                        <a:cs typeface="Helvetica Neue"/>
                      </a:endParaRPr>
                    </a:p>
                  </a:txBody>
                  <a:tcPr marL="68580" marR="68580" marT="0" marB="0" anchor="ctr"/>
                </a:tc>
              </a:tr>
              <a:tr h="1444339">
                <a:tc rowSpan="2">
                  <a:txBody>
                    <a:bodyPr/>
                    <a:p>
                      <a:pPr algn="just">
                        <a:defRPr/>
                      </a:pPr>
                      <a:r>
                        <a:rPr lang="fr-CH" sz="1800">
                          <a:latin typeface="Helvetica Neue"/>
                          <a:ea typeface="Helvetica Neue"/>
                          <a:cs typeface="Helvetica Neue"/>
                        </a:rPr>
                        <a:t>Micro-économique (individu)</a:t>
                      </a:r>
                      <a:endParaRPr sz="1800">
                        <a:latin typeface="Helvetica Neue"/>
                        <a:ea typeface="Helvetica Neue"/>
                        <a:cs typeface="Helvetica Neue"/>
                      </a:endParaRPr>
                    </a:p>
                  </a:txBody>
                  <a:tcPr marL="68580" marR="68580" marT="0" marB="0" anchor="ctr"/>
                </a:tc>
                <a:tc>
                  <a:txBody>
                    <a:bodyPr/>
                    <a:p>
                      <a:pPr algn="just">
                        <a:defRPr/>
                      </a:pPr>
                      <a:r>
                        <a:rPr lang="fr-CH" sz="1800">
                          <a:latin typeface="Helvetica Neue"/>
                          <a:ea typeface="Helvetica Neue"/>
                          <a:cs typeface="Helvetica Neue"/>
                        </a:rPr>
                        <a:t>Effet direct</a:t>
                      </a: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r>
                        <a:rPr lang="fr-CH" sz="1800">
                          <a:latin typeface="Helvetica Neue"/>
                          <a:ea typeface="Helvetica Neue"/>
                          <a:cs typeface="Helvetica Neue"/>
                        </a:rPr>
                        <a:t>Partir habiter plus loin de son travail</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Acheter/louer une résidence secondaire pour y télétravailler</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Choisir un emploi plus éloigné du domicile mais permettant plus de télétravail</a:t>
                      </a:r>
                      <a:endParaRPr sz="1800">
                        <a:latin typeface="Helvetica Neue"/>
                        <a:ea typeface="Helvetica Neue"/>
                        <a:cs typeface="Helvetica Neue"/>
                      </a:endParaRPr>
                    </a:p>
                  </a:txBody>
                  <a:tcPr marL="68580" marR="68580" marT="0" marB="0" anchor="ctr"/>
                </a:tc>
              </a:tr>
              <a:tr h="1334946">
                <a:tc vMerge="1">
                  <a:txBody>
                    <a:bodyPr/>
                    <a:p>
                      <a:pPr>
                        <a:defRPr/>
                      </a:pPr>
                      <a:endParaRPr lang="fr-CH"/>
                    </a:p>
                  </a:txBody>
                  <a:tcPr/>
                </a:tc>
                <a:tc>
                  <a:txBody>
                    <a:bodyPr/>
                    <a:p>
                      <a:pPr algn="just">
                        <a:defRPr/>
                      </a:pP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endParaRPr sz="1800">
                        <a:latin typeface="Helvetica Neue"/>
                        <a:ea typeface="Helvetica Neue"/>
                        <a:cs typeface="Helvetica Neue"/>
                      </a:endParaRPr>
                    </a:p>
                  </a:txBody>
                  <a:tcPr marL="68580" marR="68580" marT="0" marB="0" anchor="ctr"/>
                </a:tc>
              </a:tr>
              <a:tr h="911286">
                <a:tc rowSpan="2">
                  <a:txBody>
                    <a:bodyPr/>
                    <a:p>
                      <a:pPr algn="just">
                        <a:defRPr/>
                      </a:pPr>
                      <a:r>
                        <a:rPr lang="fr-CH" sz="1800">
                          <a:latin typeface="Helvetica Neue"/>
                          <a:ea typeface="Helvetica Neue"/>
                          <a:cs typeface="Helvetica Neue"/>
                        </a:rPr>
                        <a:t>Macro-économique</a:t>
                      </a:r>
                      <a:endParaRPr/>
                    </a:p>
                    <a:p>
                      <a:pPr algn="just">
                        <a:defRPr/>
                      </a:pPr>
                      <a:r>
                        <a:rPr lang="fr-CH" sz="1800">
                          <a:latin typeface="Helvetica Neue"/>
                          <a:ea typeface="Helvetica Neue"/>
                          <a:cs typeface="Helvetica Neue"/>
                        </a:rPr>
                        <a:t>(société)</a:t>
                      </a:r>
                      <a:endParaRPr sz="1800">
                        <a:latin typeface="Helvetica Neue"/>
                        <a:ea typeface="Helvetica Neue"/>
                        <a:cs typeface="Helvetica Neue"/>
                      </a:endParaRPr>
                    </a:p>
                  </a:txBody>
                  <a:tcPr marL="68580" marR="68580" marT="0" marB="0" anchor="ctr"/>
                </a:tc>
                <a:tc>
                  <a:txBody>
                    <a:bodyPr/>
                    <a:p>
                      <a:pPr algn="just">
                        <a:defRPr/>
                      </a:pP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endParaRPr sz="1800">
                        <a:latin typeface="Helvetica Neue"/>
                        <a:ea typeface="Helvetica Neue"/>
                        <a:cs typeface="Helvetica Neue"/>
                      </a:endParaRPr>
                    </a:p>
                  </a:txBody>
                  <a:tcPr marL="68580" marR="68580" marT="0" marB="0" anchor="ctr"/>
                </a:tc>
              </a:tr>
              <a:tr h="635953">
                <a:tc vMerge="1">
                  <a:txBody>
                    <a:bodyPr/>
                    <a:p>
                      <a:pPr>
                        <a:defRPr/>
                      </a:pPr>
                      <a:endParaRPr lang="fr-CH"/>
                    </a:p>
                  </a:txBody>
                  <a:tcPr/>
                </a:tc>
                <a:tc>
                  <a:txBody>
                    <a:bodyPr/>
                    <a:p>
                      <a:pPr algn="just">
                        <a:defRPr/>
                      </a:pP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endParaRPr sz="1800">
                        <a:latin typeface="Helvetica Neue"/>
                        <a:ea typeface="Helvetica Neue"/>
                        <a:cs typeface="Helvetica Neue"/>
                      </a:endParaRPr>
                    </a:p>
                  </a:txBody>
                  <a:tcPr marL="68580" marR="68580" marT="0" marB="0" anchor="ctr"/>
                </a:tc>
              </a:tr>
            </a:tbl>
          </a:graphicData>
        </a:graphic>
      </p:graphicFrame>
      <p:graphicFrame>
        <p:nvGraphicFramePr>
          <p:cNvPr id="6" name="Table 5"/>
          <p:cNvGraphicFramePr>
            <a:graphicFrameLocks xmlns:a="http://schemas.openxmlformats.org/drawingml/2006/main" noGrp="1"/>
          </p:cNvGraphicFramePr>
          <p:nvPr/>
        </p:nvGraphicFramePr>
        <p:xfrm>
          <a:off x="551515" y="1847031"/>
          <a:ext cx="11230984" cy="4600845"/>
        </p:xfrm>
        <a:graphic>
          <a:graphicData uri="http://schemas.openxmlformats.org/drawingml/2006/table">
            <a:tbl>
              <a:tblPr firstRow="1" firstCol="1" lastRow="0" lastCol="0" bandRow="1" bandCol="0">
                <a:tableStyleId>{D000E9B6-AFEA-9014-AE3F-628F2C381CE9}</a:tableStyleId>
              </a:tblPr>
              <a:tblGrid>
                <a:gridCol w="1527172"/>
                <a:gridCol w="2259520"/>
                <a:gridCol w="7444292"/>
              </a:tblGrid>
              <a:tr h="266989">
                <a:tc>
                  <a:txBody>
                    <a:bodyPr/>
                    <a:p>
                      <a:pPr algn="ctr">
                        <a:defRPr/>
                      </a:pPr>
                      <a:r>
                        <a:rPr lang="fr-CH" sz="1800" b="1">
                          <a:latin typeface="Helvetica Neue"/>
                          <a:ea typeface="Helvetica Neue"/>
                          <a:cs typeface="Helvetica Neue"/>
                        </a:rPr>
                        <a:t>Ordre</a:t>
                      </a:r>
                      <a:endParaRPr sz="1800" b="1">
                        <a:latin typeface="Helvetica Neue"/>
                        <a:ea typeface="Helvetica Neue"/>
                        <a:cs typeface="Helvetica Neue"/>
                      </a:endParaRPr>
                    </a:p>
                  </a:txBody>
                  <a:tcPr marL="68580" marR="68580" marT="0" marB="0" anchor="ctr"/>
                </a:tc>
                <a:tc>
                  <a:txBody>
                    <a:bodyPr/>
                    <a:p>
                      <a:pPr algn="ctr">
                        <a:defRPr/>
                      </a:pPr>
                      <a:r>
                        <a:rPr lang="fr-CH" sz="1800" b="1">
                          <a:latin typeface="Helvetica Neue"/>
                          <a:ea typeface="Helvetica Neue"/>
                          <a:cs typeface="Helvetica Neue"/>
                        </a:rPr>
                        <a:t>Type</a:t>
                      </a:r>
                      <a:endParaRPr sz="1800" b="1">
                        <a:latin typeface="Helvetica Neue"/>
                        <a:ea typeface="Helvetica Neue"/>
                        <a:cs typeface="Helvetica Neue"/>
                      </a:endParaRPr>
                    </a:p>
                  </a:txBody>
                  <a:tcPr marL="68580" marR="68580" marT="0" marB="0" anchor="ctr"/>
                </a:tc>
                <a:tc>
                  <a:txBody>
                    <a:bodyPr/>
                    <a:p>
                      <a:pPr algn="ctr">
                        <a:defRPr/>
                      </a:pPr>
                      <a:r>
                        <a:rPr lang="fr-CH" sz="1800" b="1">
                          <a:latin typeface="Helvetica Neue"/>
                          <a:ea typeface="Helvetica Neue"/>
                          <a:cs typeface="Helvetica Neue"/>
                        </a:rPr>
                        <a:t>Mécanismes liés au télétravail</a:t>
                      </a:r>
                      <a:endParaRPr sz="1800" b="1">
                        <a:latin typeface="Helvetica Neue"/>
                        <a:ea typeface="Helvetica Neue"/>
                        <a:cs typeface="Helvetica Neue"/>
                      </a:endParaRPr>
                    </a:p>
                  </a:txBody>
                  <a:tcPr marL="68580" marR="68580" marT="0" marB="0" anchor="ctr"/>
                </a:tc>
              </a:tr>
              <a:tr h="1444339">
                <a:tc rowSpan="2">
                  <a:txBody>
                    <a:bodyPr/>
                    <a:p>
                      <a:pPr algn="just">
                        <a:defRPr/>
                      </a:pPr>
                      <a:r>
                        <a:rPr lang="fr-CH" sz="1800">
                          <a:latin typeface="Helvetica Neue"/>
                          <a:ea typeface="Helvetica Neue"/>
                          <a:cs typeface="Helvetica Neue"/>
                        </a:rPr>
                        <a:t>Micro-économique (individu)</a:t>
                      </a:r>
                      <a:endParaRPr sz="1800">
                        <a:latin typeface="Helvetica Neue"/>
                        <a:ea typeface="Helvetica Neue"/>
                        <a:cs typeface="Helvetica Neue"/>
                      </a:endParaRPr>
                    </a:p>
                  </a:txBody>
                  <a:tcPr marL="68580" marR="68580" marT="0" marB="0" anchor="ctr"/>
                </a:tc>
                <a:tc>
                  <a:txBody>
                    <a:bodyPr/>
                    <a:p>
                      <a:pPr algn="just">
                        <a:defRPr/>
                      </a:pPr>
                      <a:r>
                        <a:rPr lang="fr-CH" sz="1800">
                          <a:latin typeface="Helvetica Neue"/>
                          <a:ea typeface="Helvetica Neue"/>
                          <a:cs typeface="Helvetica Neue"/>
                        </a:rPr>
                        <a:t>Effet direct</a:t>
                      </a: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r>
                        <a:rPr lang="fr-CH" sz="1800">
                          <a:latin typeface="Helvetica Neue"/>
                          <a:ea typeface="Helvetica Neue"/>
                          <a:cs typeface="Helvetica Neue"/>
                        </a:rPr>
                        <a:t>Partir habiter plus loin de son travail</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Acheter/louer une résidence secondaire pour y télétravailler</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Choisir un emploi plus éloigné du domicile mais permettant plus de télétravail</a:t>
                      </a:r>
                      <a:endParaRPr sz="1800">
                        <a:latin typeface="Helvetica Neue"/>
                        <a:ea typeface="Helvetica Neue"/>
                        <a:cs typeface="Helvetica Neue"/>
                      </a:endParaRPr>
                    </a:p>
                  </a:txBody>
                  <a:tcPr marL="68580" marR="68580" marT="0" marB="0" anchor="ctr"/>
                </a:tc>
              </a:tr>
              <a:tr h="1334946">
                <a:tc vMerge="1">
                  <a:txBody>
                    <a:bodyPr/>
                    <a:p>
                      <a:pPr>
                        <a:defRPr/>
                      </a:pPr>
                      <a:endParaRPr lang="fr-CH"/>
                    </a:p>
                  </a:txBody>
                  <a:tcPr/>
                </a:tc>
                <a:tc>
                  <a:txBody>
                    <a:bodyPr/>
                    <a:p>
                      <a:pPr algn="just">
                        <a:defRPr/>
                      </a:pPr>
                      <a:r>
                        <a:rPr lang="fr-CH" sz="1800">
                          <a:latin typeface="Helvetica Neue"/>
                          <a:ea typeface="Helvetica Neue"/>
                          <a:cs typeface="Helvetica Neue"/>
                        </a:rPr>
                        <a:t>Effet indirect</a:t>
                      </a: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r>
                        <a:rPr lang="fr-CH" sz="1800">
                          <a:latin typeface="Helvetica Neue"/>
                          <a:ea typeface="Helvetica Neue"/>
                          <a:cs typeface="Helvetica Neue"/>
                        </a:rPr>
                        <a:t>Réinvestir le temps et l’argent économisés dans de la mobilité de loisir</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Augmenter son temps de travail effectif (et donc son revenu et/ou les impacts négatifs liés au travail)</a:t>
                      </a:r>
                      <a:endParaRPr sz="1800">
                        <a:latin typeface="Helvetica Neue"/>
                        <a:ea typeface="Helvetica Neue"/>
                        <a:cs typeface="Helvetica Neue"/>
                      </a:endParaRPr>
                    </a:p>
                  </a:txBody>
                  <a:tcPr marL="68580" marR="68580" marT="0" marB="0" anchor="ctr"/>
                </a:tc>
              </a:tr>
              <a:tr h="911286">
                <a:tc rowSpan="2">
                  <a:txBody>
                    <a:bodyPr/>
                    <a:p>
                      <a:pPr algn="just">
                        <a:defRPr/>
                      </a:pPr>
                      <a:r>
                        <a:rPr lang="fr-CH" sz="1800">
                          <a:latin typeface="Helvetica Neue"/>
                          <a:ea typeface="Helvetica Neue"/>
                          <a:cs typeface="Helvetica Neue"/>
                        </a:rPr>
                        <a:t>Macro-économique</a:t>
                      </a:r>
                      <a:endParaRPr/>
                    </a:p>
                    <a:p>
                      <a:pPr algn="just">
                        <a:defRPr/>
                      </a:pPr>
                      <a:r>
                        <a:rPr lang="fr-CH" sz="1800">
                          <a:latin typeface="Helvetica Neue"/>
                          <a:ea typeface="Helvetica Neue"/>
                          <a:cs typeface="Helvetica Neue"/>
                        </a:rPr>
                        <a:t>(société)</a:t>
                      </a:r>
                      <a:endParaRPr sz="1800">
                        <a:latin typeface="Helvetica Neue"/>
                        <a:ea typeface="Helvetica Neue"/>
                        <a:cs typeface="Helvetica Neue"/>
                      </a:endParaRPr>
                    </a:p>
                  </a:txBody>
                  <a:tcPr marL="68580" marR="68580" marT="0" marB="0" anchor="ctr"/>
                </a:tc>
                <a:tc>
                  <a:txBody>
                    <a:bodyPr/>
                    <a:p>
                      <a:pPr algn="just">
                        <a:defRPr/>
                      </a:pP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endParaRPr sz="1800">
                        <a:latin typeface="Helvetica Neue"/>
                        <a:ea typeface="Helvetica Neue"/>
                        <a:cs typeface="Helvetica Neue"/>
                      </a:endParaRPr>
                    </a:p>
                  </a:txBody>
                  <a:tcPr marL="68580" marR="68580" marT="0" marB="0" anchor="ctr"/>
                </a:tc>
              </a:tr>
              <a:tr h="635953">
                <a:tc vMerge="1">
                  <a:txBody>
                    <a:bodyPr/>
                    <a:p>
                      <a:pPr>
                        <a:defRPr/>
                      </a:pPr>
                      <a:endParaRPr lang="fr-CH"/>
                    </a:p>
                  </a:txBody>
                  <a:tcPr/>
                </a:tc>
                <a:tc>
                  <a:txBody>
                    <a:bodyPr/>
                    <a:p>
                      <a:pPr algn="just">
                        <a:defRPr/>
                      </a:pP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endParaRPr sz="1800">
                        <a:latin typeface="Helvetica Neue"/>
                        <a:ea typeface="Helvetica Neue"/>
                        <a:cs typeface="Helvetica Neue"/>
                      </a:endParaRPr>
                    </a:p>
                  </a:txBody>
                  <a:tcPr marL="68580" marR="68580" marT="0" marB="0" anchor="ctr"/>
                </a:tc>
              </a:tr>
            </a:tbl>
          </a:graphicData>
        </a:graphic>
      </p:graphicFrame>
      <p:graphicFrame>
        <p:nvGraphicFramePr>
          <p:cNvPr id="10" name="Table 9"/>
          <p:cNvGraphicFramePr>
            <a:graphicFrameLocks xmlns:a="http://schemas.openxmlformats.org/drawingml/2006/main" noGrp="1"/>
          </p:cNvGraphicFramePr>
          <p:nvPr/>
        </p:nvGraphicFramePr>
        <p:xfrm>
          <a:off x="551515" y="1847031"/>
          <a:ext cx="11230984" cy="4600845"/>
        </p:xfrm>
        <a:graphic>
          <a:graphicData uri="http://schemas.openxmlformats.org/drawingml/2006/table">
            <a:tbl>
              <a:tblPr firstRow="1" firstCol="1" lastRow="0" lastCol="0" bandRow="1" bandCol="0">
                <a:tableStyleId>{D000E9B6-AFEA-9014-AE3F-628F2C381CE9}</a:tableStyleId>
              </a:tblPr>
              <a:tblGrid>
                <a:gridCol w="1527172"/>
                <a:gridCol w="2259520"/>
                <a:gridCol w="7444292"/>
              </a:tblGrid>
              <a:tr h="266989">
                <a:tc>
                  <a:txBody>
                    <a:bodyPr/>
                    <a:p>
                      <a:pPr algn="ctr">
                        <a:defRPr/>
                      </a:pPr>
                      <a:r>
                        <a:rPr lang="fr-CH" sz="1800" b="1">
                          <a:latin typeface="Helvetica Neue"/>
                          <a:ea typeface="Helvetica Neue"/>
                          <a:cs typeface="Helvetica Neue"/>
                        </a:rPr>
                        <a:t>Ordre</a:t>
                      </a:r>
                      <a:endParaRPr sz="1800" b="1">
                        <a:latin typeface="Helvetica Neue"/>
                        <a:ea typeface="Helvetica Neue"/>
                        <a:cs typeface="Helvetica Neue"/>
                      </a:endParaRPr>
                    </a:p>
                  </a:txBody>
                  <a:tcPr marL="68580" marR="68580" marT="0" marB="0" anchor="ctr"/>
                </a:tc>
                <a:tc>
                  <a:txBody>
                    <a:bodyPr/>
                    <a:p>
                      <a:pPr algn="ctr">
                        <a:defRPr/>
                      </a:pPr>
                      <a:r>
                        <a:rPr lang="fr-CH" sz="1800" b="1">
                          <a:latin typeface="Helvetica Neue"/>
                          <a:ea typeface="Helvetica Neue"/>
                          <a:cs typeface="Helvetica Neue"/>
                        </a:rPr>
                        <a:t>Type</a:t>
                      </a:r>
                      <a:endParaRPr sz="1800" b="1">
                        <a:latin typeface="Helvetica Neue"/>
                        <a:ea typeface="Helvetica Neue"/>
                        <a:cs typeface="Helvetica Neue"/>
                      </a:endParaRPr>
                    </a:p>
                  </a:txBody>
                  <a:tcPr marL="68580" marR="68580" marT="0" marB="0" anchor="ctr"/>
                </a:tc>
                <a:tc>
                  <a:txBody>
                    <a:bodyPr/>
                    <a:p>
                      <a:pPr algn="ctr">
                        <a:defRPr/>
                      </a:pPr>
                      <a:r>
                        <a:rPr lang="fr-CH" sz="1800" b="1">
                          <a:latin typeface="Helvetica Neue"/>
                          <a:ea typeface="Helvetica Neue"/>
                          <a:cs typeface="Helvetica Neue"/>
                        </a:rPr>
                        <a:t>Mécanismes liés au télétravail</a:t>
                      </a:r>
                      <a:endParaRPr sz="1800" b="1">
                        <a:latin typeface="Helvetica Neue"/>
                        <a:ea typeface="Helvetica Neue"/>
                        <a:cs typeface="Helvetica Neue"/>
                      </a:endParaRPr>
                    </a:p>
                  </a:txBody>
                  <a:tcPr marL="68580" marR="68580" marT="0" marB="0" anchor="ctr"/>
                </a:tc>
              </a:tr>
              <a:tr h="1444339">
                <a:tc rowSpan="2">
                  <a:txBody>
                    <a:bodyPr/>
                    <a:p>
                      <a:pPr algn="just">
                        <a:defRPr/>
                      </a:pPr>
                      <a:r>
                        <a:rPr lang="fr-CH" sz="1800">
                          <a:latin typeface="Helvetica Neue"/>
                          <a:ea typeface="Helvetica Neue"/>
                          <a:cs typeface="Helvetica Neue"/>
                        </a:rPr>
                        <a:t>Micro-économique (individu)</a:t>
                      </a:r>
                      <a:endParaRPr sz="1800">
                        <a:latin typeface="Helvetica Neue"/>
                        <a:ea typeface="Helvetica Neue"/>
                        <a:cs typeface="Helvetica Neue"/>
                      </a:endParaRPr>
                    </a:p>
                  </a:txBody>
                  <a:tcPr marL="68580" marR="68580" marT="0" marB="0" anchor="ctr"/>
                </a:tc>
                <a:tc>
                  <a:txBody>
                    <a:bodyPr/>
                    <a:p>
                      <a:pPr algn="just">
                        <a:defRPr/>
                      </a:pPr>
                      <a:r>
                        <a:rPr lang="fr-CH" sz="1800">
                          <a:latin typeface="Helvetica Neue"/>
                          <a:ea typeface="Helvetica Neue"/>
                          <a:cs typeface="Helvetica Neue"/>
                        </a:rPr>
                        <a:t>Effet direct</a:t>
                      </a: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r>
                        <a:rPr lang="fr-CH" sz="1800">
                          <a:latin typeface="Helvetica Neue"/>
                          <a:ea typeface="Helvetica Neue"/>
                          <a:cs typeface="Helvetica Neue"/>
                        </a:rPr>
                        <a:t>Partir habiter plus loin de son travail</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Acheter/louer une résidence secondaire pour y télétravailler</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Choisir un emploi plus éloigné du domicile mais permettant plus de télétravail</a:t>
                      </a:r>
                      <a:endParaRPr sz="1800">
                        <a:latin typeface="Helvetica Neue"/>
                        <a:ea typeface="Helvetica Neue"/>
                        <a:cs typeface="Helvetica Neue"/>
                      </a:endParaRPr>
                    </a:p>
                  </a:txBody>
                  <a:tcPr marL="68580" marR="68580" marT="0" marB="0" anchor="ctr"/>
                </a:tc>
              </a:tr>
              <a:tr h="1334946">
                <a:tc vMerge="1">
                  <a:txBody>
                    <a:bodyPr/>
                    <a:p>
                      <a:pPr>
                        <a:defRPr/>
                      </a:pPr>
                      <a:endParaRPr lang="fr-CH"/>
                    </a:p>
                  </a:txBody>
                  <a:tcPr/>
                </a:tc>
                <a:tc>
                  <a:txBody>
                    <a:bodyPr/>
                    <a:p>
                      <a:pPr algn="just">
                        <a:defRPr/>
                      </a:pPr>
                      <a:r>
                        <a:rPr lang="fr-CH" sz="1800">
                          <a:latin typeface="Helvetica Neue"/>
                          <a:ea typeface="Helvetica Neue"/>
                          <a:cs typeface="Helvetica Neue"/>
                        </a:rPr>
                        <a:t>Effet indirect</a:t>
                      </a: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r>
                        <a:rPr lang="fr-CH" sz="1800">
                          <a:latin typeface="Helvetica Neue"/>
                          <a:ea typeface="Helvetica Neue"/>
                          <a:cs typeface="Helvetica Neue"/>
                        </a:rPr>
                        <a:t>Réinvestir le temps et l’argent économisés dans de la mobilité de loisir</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Augmenter son temps de travail effectif (et donc son revenu et/ou les impacts négatifs liés au travail)</a:t>
                      </a:r>
                      <a:endParaRPr sz="1800">
                        <a:latin typeface="Helvetica Neue"/>
                        <a:ea typeface="Helvetica Neue"/>
                        <a:cs typeface="Helvetica Neue"/>
                      </a:endParaRPr>
                    </a:p>
                  </a:txBody>
                  <a:tcPr marL="68580" marR="68580" marT="0" marB="0" anchor="ctr"/>
                </a:tc>
              </a:tr>
              <a:tr h="911286">
                <a:tc rowSpan="2">
                  <a:txBody>
                    <a:bodyPr/>
                    <a:p>
                      <a:pPr algn="just">
                        <a:defRPr/>
                      </a:pPr>
                      <a:r>
                        <a:rPr lang="fr-CH" sz="1800">
                          <a:latin typeface="Helvetica Neue"/>
                          <a:ea typeface="Helvetica Neue"/>
                          <a:cs typeface="Helvetica Neue"/>
                        </a:rPr>
                        <a:t>Macro-économique</a:t>
                      </a:r>
                      <a:endParaRPr/>
                    </a:p>
                    <a:p>
                      <a:pPr algn="just">
                        <a:defRPr/>
                      </a:pPr>
                      <a:r>
                        <a:rPr lang="fr-CH" sz="1800">
                          <a:latin typeface="Helvetica Neue"/>
                          <a:ea typeface="Helvetica Neue"/>
                          <a:cs typeface="Helvetica Neue"/>
                        </a:rPr>
                        <a:t>(société)</a:t>
                      </a:r>
                      <a:endParaRPr sz="1800">
                        <a:latin typeface="Helvetica Neue"/>
                        <a:ea typeface="Helvetica Neue"/>
                        <a:cs typeface="Helvetica Neue"/>
                      </a:endParaRPr>
                    </a:p>
                  </a:txBody>
                  <a:tcPr marL="68580" marR="68580" marT="0" marB="0" anchor="ctr"/>
                </a:tc>
                <a:tc>
                  <a:txBody>
                    <a:bodyPr/>
                    <a:p>
                      <a:pPr algn="just">
                        <a:defRPr/>
                      </a:pPr>
                      <a:r>
                        <a:rPr lang="fr-CH" sz="1800">
                          <a:latin typeface="Helvetica Neue"/>
                          <a:ea typeface="Helvetica Neue"/>
                          <a:cs typeface="Helvetica Neue"/>
                        </a:rPr>
                        <a:t>Effet de marché</a:t>
                      </a: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r>
                        <a:rPr lang="fr-CH" sz="1800">
                          <a:latin typeface="Helvetica Neue"/>
                          <a:ea typeface="Helvetica Neue"/>
                          <a:cs typeface="Helvetica Neue"/>
                        </a:rPr>
                        <a:t>Augmentation de l’attractivité des lieux de vie en régions rurales</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Digitalisation et délocalisation des emplois</a:t>
                      </a:r>
                      <a:endParaRPr sz="1800">
                        <a:latin typeface="Helvetica Neue"/>
                        <a:ea typeface="Helvetica Neue"/>
                        <a:cs typeface="Helvetica Neue"/>
                      </a:endParaRPr>
                    </a:p>
                  </a:txBody>
                  <a:tcPr marL="68580" marR="68580" marT="0" marB="0" anchor="ctr"/>
                </a:tc>
              </a:tr>
              <a:tr h="635953">
                <a:tc vMerge="1">
                  <a:txBody>
                    <a:bodyPr/>
                    <a:p>
                      <a:pPr>
                        <a:defRPr/>
                      </a:pPr>
                      <a:endParaRPr lang="fr-CH"/>
                    </a:p>
                  </a:txBody>
                  <a:tcPr/>
                </a:tc>
                <a:tc>
                  <a:txBody>
                    <a:bodyPr/>
                    <a:p>
                      <a:pPr algn="just">
                        <a:defRPr/>
                      </a:pP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endParaRPr sz="1800">
                        <a:latin typeface="Helvetica Neue"/>
                        <a:ea typeface="Helvetica Neue"/>
                        <a:cs typeface="Helvetica Neue"/>
                      </a:endParaRPr>
                    </a:p>
                  </a:txBody>
                  <a:tcPr marL="68580" marR="68580" marT="0" marB="0" anchor="ctr"/>
                </a:tc>
              </a:tr>
            </a:tbl>
          </a:graphicData>
        </a:graphic>
      </p:graphicFrame>
      <p:graphicFrame>
        <p:nvGraphicFramePr>
          <p:cNvPr id="3" name="Table 2"/>
          <p:cNvGraphicFramePr>
            <a:graphicFrameLocks xmlns:a="http://schemas.openxmlformats.org/drawingml/2006/main" noGrp="1"/>
          </p:cNvGraphicFramePr>
          <p:nvPr/>
        </p:nvGraphicFramePr>
        <p:xfrm>
          <a:off x="551515" y="1847030"/>
          <a:ext cx="11230984" cy="4600845"/>
        </p:xfrm>
        <a:graphic>
          <a:graphicData uri="http://schemas.openxmlformats.org/drawingml/2006/table">
            <a:tbl>
              <a:tblPr firstRow="1" firstCol="1" lastRow="0" lastCol="0" bandRow="1" bandCol="0">
                <a:tableStyleId>{D000E9B6-AFEA-9014-AE3F-628F2C381CE9}</a:tableStyleId>
              </a:tblPr>
              <a:tblGrid>
                <a:gridCol w="1527172"/>
                <a:gridCol w="2259520"/>
                <a:gridCol w="7444292"/>
              </a:tblGrid>
              <a:tr h="266989">
                <a:tc>
                  <a:txBody>
                    <a:bodyPr/>
                    <a:p>
                      <a:pPr algn="ctr">
                        <a:defRPr/>
                      </a:pPr>
                      <a:r>
                        <a:rPr lang="fr-CH" sz="1800" b="1">
                          <a:latin typeface="Helvetica Neue"/>
                          <a:ea typeface="Helvetica Neue"/>
                          <a:cs typeface="Helvetica Neue"/>
                        </a:rPr>
                        <a:t>Ordre</a:t>
                      </a:r>
                      <a:endParaRPr sz="1800" b="1">
                        <a:latin typeface="Helvetica Neue"/>
                        <a:ea typeface="Helvetica Neue"/>
                        <a:cs typeface="Helvetica Neue"/>
                      </a:endParaRPr>
                    </a:p>
                  </a:txBody>
                  <a:tcPr marL="68580" marR="68580" marT="0" marB="0" anchor="ctr"/>
                </a:tc>
                <a:tc>
                  <a:txBody>
                    <a:bodyPr/>
                    <a:p>
                      <a:pPr algn="ctr">
                        <a:defRPr/>
                      </a:pPr>
                      <a:r>
                        <a:rPr lang="fr-CH" sz="1800" b="1">
                          <a:latin typeface="Helvetica Neue"/>
                          <a:ea typeface="Helvetica Neue"/>
                          <a:cs typeface="Helvetica Neue"/>
                        </a:rPr>
                        <a:t>Type</a:t>
                      </a:r>
                      <a:endParaRPr sz="1800" b="1">
                        <a:latin typeface="Helvetica Neue"/>
                        <a:ea typeface="Helvetica Neue"/>
                        <a:cs typeface="Helvetica Neue"/>
                      </a:endParaRPr>
                    </a:p>
                  </a:txBody>
                  <a:tcPr marL="68580" marR="68580" marT="0" marB="0" anchor="ctr"/>
                </a:tc>
                <a:tc>
                  <a:txBody>
                    <a:bodyPr/>
                    <a:p>
                      <a:pPr algn="ctr">
                        <a:defRPr/>
                      </a:pPr>
                      <a:r>
                        <a:rPr lang="fr-CH" sz="1800" b="1">
                          <a:latin typeface="Helvetica Neue"/>
                          <a:ea typeface="Helvetica Neue"/>
                          <a:cs typeface="Helvetica Neue"/>
                        </a:rPr>
                        <a:t>Mécanismes liés au télétravail</a:t>
                      </a:r>
                      <a:endParaRPr sz="1800" b="1">
                        <a:latin typeface="Helvetica Neue"/>
                        <a:ea typeface="Helvetica Neue"/>
                        <a:cs typeface="Helvetica Neue"/>
                      </a:endParaRPr>
                    </a:p>
                  </a:txBody>
                  <a:tcPr marL="68580" marR="68580" marT="0" marB="0" anchor="ctr"/>
                </a:tc>
              </a:tr>
              <a:tr h="1444339">
                <a:tc rowSpan="2">
                  <a:txBody>
                    <a:bodyPr/>
                    <a:p>
                      <a:pPr algn="just">
                        <a:defRPr/>
                      </a:pPr>
                      <a:r>
                        <a:rPr lang="fr-CH" sz="1800">
                          <a:latin typeface="Helvetica Neue"/>
                          <a:ea typeface="Helvetica Neue"/>
                          <a:cs typeface="Helvetica Neue"/>
                        </a:rPr>
                        <a:t>Micro-économique (individu)</a:t>
                      </a:r>
                      <a:endParaRPr sz="1800">
                        <a:latin typeface="Helvetica Neue"/>
                        <a:ea typeface="Helvetica Neue"/>
                        <a:cs typeface="Helvetica Neue"/>
                      </a:endParaRPr>
                    </a:p>
                  </a:txBody>
                  <a:tcPr marL="68580" marR="68580" marT="0" marB="0" anchor="ctr"/>
                </a:tc>
                <a:tc>
                  <a:txBody>
                    <a:bodyPr/>
                    <a:p>
                      <a:pPr algn="just">
                        <a:defRPr/>
                      </a:pPr>
                      <a:r>
                        <a:rPr lang="fr-CH" sz="1800">
                          <a:latin typeface="Helvetica Neue"/>
                          <a:ea typeface="Helvetica Neue"/>
                          <a:cs typeface="Helvetica Neue"/>
                        </a:rPr>
                        <a:t>Effet direct</a:t>
                      </a: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r>
                        <a:rPr lang="fr-CH" sz="1800">
                          <a:latin typeface="Helvetica Neue"/>
                          <a:ea typeface="Helvetica Neue"/>
                          <a:cs typeface="Helvetica Neue"/>
                        </a:rPr>
                        <a:t>Partir habiter plus loin de son travail</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Acheter/louer une résidence secondaire pour y télétravailler</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Choisir un emploi plus éloigné du domicile mais permettant plus de télétravail</a:t>
                      </a:r>
                      <a:endParaRPr sz="1800">
                        <a:latin typeface="Helvetica Neue"/>
                        <a:ea typeface="Helvetica Neue"/>
                        <a:cs typeface="Helvetica Neue"/>
                      </a:endParaRPr>
                    </a:p>
                  </a:txBody>
                  <a:tcPr marL="68580" marR="68580" marT="0" marB="0" anchor="ctr"/>
                </a:tc>
              </a:tr>
              <a:tr h="1334946">
                <a:tc vMerge="1">
                  <a:txBody>
                    <a:bodyPr/>
                    <a:p>
                      <a:pPr>
                        <a:defRPr/>
                      </a:pPr>
                      <a:endParaRPr lang="fr-CH"/>
                    </a:p>
                  </a:txBody>
                  <a:tcPr/>
                </a:tc>
                <a:tc>
                  <a:txBody>
                    <a:bodyPr/>
                    <a:p>
                      <a:pPr algn="just">
                        <a:defRPr/>
                      </a:pPr>
                      <a:r>
                        <a:rPr lang="fr-CH" sz="1800">
                          <a:latin typeface="Helvetica Neue"/>
                          <a:ea typeface="Helvetica Neue"/>
                          <a:cs typeface="Helvetica Neue"/>
                        </a:rPr>
                        <a:t>Effet indirect</a:t>
                      </a: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r>
                        <a:rPr lang="fr-CH" sz="1800">
                          <a:latin typeface="Helvetica Neue"/>
                          <a:ea typeface="Helvetica Neue"/>
                          <a:cs typeface="Helvetica Neue"/>
                        </a:rPr>
                        <a:t>Réinvestir le temps et l’argent économisés dans de la mobilité de loisir</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Augmenter son temps de travail effectif (et donc son revenu et/ou les impacts négatifs liés au travail)</a:t>
                      </a:r>
                      <a:endParaRPr sz="1800">
                        <a:latin typeface="Helvetica Neue"/>
                        <a:ea typeface="Helvetica Neue"/>
                        <a:cs typeface="Helvetica Neue"/>
                      </a:endParaRPr>
                    </a:p>
                  </a:txBody>
                  <a:tcPr marL="68580" marR="68580" marT="0" marB="0" anchor="ctr"/>
                </a:tc>
              </a:tr>
              <a:tr h="911286">
                <a:tc rowSpan="2">
                  <a:txBody>
                    <a:bodyPr/>
                    <a:p>
                      <a:pPr algn="just">
                        <a:defRPr/>
                      </a:pPr>
                      <a:r>
                        <a:rPr lang="fr-CH" sz="1800">
                          <a:latin typeface="Helvetica Neue"/>
                          <a:ea typeface="Helvetica Neue"/>
                          <a:cs typeface="Helvetica Neue"/>
                        </a:rPr>
                        <a:t>Macro-économique</a:t>
                      </a:r>
                      <a:endParaRPr/>
                    </a:p>
                    <a:p>
                      <a:pPr algn="just">
                        <a:defRPr/>
                      </a:pPr>
                      <a:r>
                        <a:rPr lang="fr-CH" sz="1800">
                          <a:latin typeface="Helvetica Neue"/>
                          <a:ea typeface="Helvetica Neue"/>
                          <a:cs typeface="Helvetica Neue"/>
                        </a:rPr>
                        <a:t>(société)</a:t>
                      </a:r>
                      <a:endParaRPr sz="1800">
                        <a:latin typeface="Helvetica Neue"/>
                        <a:ea typeface="Helvetica Neue"/>
                        <a:cs typeface="Helvetica Neue"/>
                      </a:endParaRPr>
                    </a:p>
                  </a:txBody>
                  <a:tcPr marL="68580" marR="68580" marT="0" marB="0" anchor="ctr"/>
                </a:tc>
                <a:tc>
                  <a:txBody>
                    <a:bodyPr/>
                    <a:p>
                      <a:pPr algn="just">
                        <a:defRPr/>
                      </a:pPr>
                      <a:r>
                        <a:rPr lang="fr-CH" sz="1800">
                          <a:latin typeface="Helvetica Neue"/>
                          <a:ea typeface="Helvetica Neue"/>
                          <a:cs typeface="Helvetica Neue"/>
                        </a:rPr>
                        <a:t>Effet de marché</a:t>
                      </a: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r>
                        <a:rPr lang="fr-CH" sz="1800">
                          <a:latin typeface="Helvetica Neue"/>
                          <a:ea typeface="Helvetica Neue"/>
                          <a:cs typeface="Helvetica Neue"/>
                        </a:rPr>
                        <a:t>Augmentation de l’attractivité des lieux de vie en régions rurales</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Digitalisation et délocalisation des emplois</a:t>
                      </a:r>
                      <a:endParaRPr sz="1800">
                        <a:latin typeface="Helvetica Neue"/>
                        <a:ea typeface="Helvetica Neue"/>
                        <a:cs typeface="Helvetica Neue"/>
                      </a:endParaRPr>
                    </a:p>
                  </a:txBody>
                  <a:tcPr marL="68580" marR="68580" marT="0" marB="0" anchor="ctr"/>
                </a:tc>
              </a:tr>
              <a:tr h="635953">
                <a:tc vMerge="1">
                  <a:txBody>
                    <a:bodyPr/>
                    <a:p>
                      <a:pPr>
                        <a:defRPr/>
                      </a:pPr>
                      <a:endParaRPr lang="fr-CH"/>
                    </a:p>
                  </a:txBody>
                  <a:tcPr/>
                </a:tc>
                <a:tc>
                  <a:txBody>
                    <a:bodyPr/>
                    <a:p>
                      <a:pPr algn="just">
                        <a:defRPr/>
                      </a:pPr>
                      <a:r>
                        <a:rPr lang="fr-CH" sz="1800">
                          <a:latin typeface="Helvetica Neue"/>
                          <a:ea typeface="Helvetica Neue"/>
                          <a:cs typeface="Helvetica Neue"/>
                        </a:rPr>
                        <a:t>Effet-croissance</a:t>
                      </a:r>
                      <a:endParaRPr sz="1800">
                        <a:latin typeface="Helvetica Neue"/>
                        <a:ea typeface="Helvetica Neue"/>
                        <a:cs typeface="Helvetica Neue"/>
                      </a:endParaRPr>
                    </a:p>
                  </a:txBody>
                  <a:tcPr marL="68580" marR="68580" marT="0" marB="0" anchor="ctr"/>
                </a:tc>
                <a:tc>
                  <a:txBody>
                    <a:bodyPr/>
                    <a:p>
                      <a:pPr marL="342900" lvl="0" indent="-342900" algn="l">
                        <a:buFont typeface="Symbol"/>
                        <a:buChar char=""/>
                        <a:defRPr/>
                      </a:pPr>
                      <a:r>
                        <a:rPr lang="fr-CH" sz="1800">
                          <a:latin typeface="Helvetica Neue"/>
                          <a:ea typeface="Helvetica Neue"/>
                          <a:cs typeface="Helvetica Neue"/>
                        </a:rPr>
                        <a:t>Apparition d’espaces de coworking en montagne</a:t>
                      </a:r>
                      <a:endParaRPr sz="1800">
                        <a:latin typeface="Helvetica Neue"/>
                        <a:ea typeface="Helvetica Neue"/>
                        <a:cs typeface="Helvetica Neue"/>
                      </a:endParaRPr>
                    </a:p>
                    <a:p>
                      <a:pPr marL="342900" lvl="0" indent="-342900" algn="l">
                        <a:buFont typeface="Symbol"/>
                        <a:buChar char=""/>
                        <a:defRPr/>
                      </a:pPr>
                      <a:r>
                        <a:rPr lang="fr-CH" sz="1800">
                          <a:latin typeface="Helvetica Neue"/>
                          <a:ea typeface="Helvetica Neue"/>
                          <a:cs typeface="Helvetica Neue"/>
                        </a:rPr>
                        <a:t>Croissance du nomadisme digital</a:t>
                      </a:r>
                      <a:endParaRPr sz="1800">
                        <a:latin typeface="Helvetica Neue"/>
                        <a:ea typeface="Helvetica Neue"/>
                        <a:cs typeface="Helvetica Neue"/>
                      </a:endParaRPr>
                    </a:p>
                  </a:txBody>
                  <a:tcPr marL="68580" marR="68580" marT="0"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Opportunités potentielles du numérique en termes de durabilité</a:t>
            </a:r>
            <a:endParaRPr/>
          </a:p>
        </p:txBody>
      </p:sp>
      <p:sp>
        <p:nvSpPr>
          <p:cNvPr id="3" name="Content Placeholder 2"/>
          <p:cNvSpPr>
            <a:spLocks noGrp="1"/>
          </p:cNvSpPr>
          <p:nvPr>
            <p:ph idx="1"/>
          </p:nvPr>
        </p:nvSpPr>
        <p:spPr bwMode="auto">
          <a:xfrm>
            <a:off x="838200" y="2384425"/>
            <a:ext cx="10515600" cy="3432175"/>
          </a:xfrm>
        </p:spPr>
        <p:txBody>
          <a:bodyPr>
            <a:normAutofit/>
          </a:bodyPr>
          <a:lstStyle/>
          <a:p>
            <a:pPr marL="0" indent="0" algn="ctr">
              <a:buNone/>
              <a:defRPr/>
            </a:pPr>
            <a:r>
              <a:rPr lang="fr-CH"/>
              <a:t>1. Pour </a:t>
            </a:r>
            <a:r>
              <a:rPr lang="fr-CH" u="sng"/>
              <a:t>optimiser</a:t>
            </a:r>
            <a:r>
              <a:rPr lang="fr-CH"/>
              <a:t> nos outils existants et futurs</a:t>
            </a:r>
            <a:endParaRPr/>
          </a:p>
          <a:p>
            <a:pPr marL="0" indent="0" algn="ctr">
              <a:buNone/>
              <a:defRPr/>
            </a:pPr>
            <a:endParaRPr lang="fr-CH" sz="2600"/>
          </a:p>
          <a:p>
            <a:pPr marL="0" indent="0" algn="ctr">
              <a:buNone/>
              <a:defRPr/>
            </a:pPr>
            <a:r>
              <a:rPr lang="fr-CH" sz="2600" b="1"/>
              <a:t>Augmentation d’efficience</a:t>
            </a:r>
            <a:endParaRPr/>
          </a:p>
          <a:p>
            <a:pPr marL="0" indent="0" algn="ctr">
              <a:buNone/>
              <a:defRPr/>
            </a:pPr>
            <a:r>
              <a:rPr lang="fr-CH" sz="2400"/>
              <a:t>Gestion intelligente (bâtiments, trafic, industrie, réseau électrique, etc.)</a:t>
            </a:r>
            <a:endParaRPr/>
          </a:p>
          <a:p>
            <a:pPr marL="0" indent="0" algn="ctr">
              <a:buNone/>
              <a:defRPr/>
            </a:pPr>
            <a:endParaRPr lang="fr-CH" sz="2400"/>
          </a:p>
          <a:p>
            <a:pPr marL="0" indent="0" algn="ctr">
              <a:buNone/>
              <a:defRPr/>
            </a:pPr>
            <a:r>
              <a:rPr lang="fr-CH" sz="2600" b="1"/>
              <a:t>Dématérialisation relative </a:t>
            </a:r>
            <a:endParaRPr lang="fr-CH" sz="2400" b="1"/>
          </a:p>
          <a:p>
            <a:pPr marL="0" indent="0" algn="ctr">
              <a:buNone/>
              <a:defRPr/>
            </a:pPr>
            <a:r>
              <a:rPr lang="fr-CH" sz="2400"/>
              <a:t>p. ex. compression des données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Opportunités potentielles du numérique en termes de durabilité</a:t>
            </a:r>
            <a:endParaRPr/>
          </a:p>
        </p:txBody>
      </p:sp>
      <p:sp>
        <p:nvSpPr>
          <p:cNvPr id="3" name="Content Placeholder 2"/>
          <p:cNvSpPr>
            <a:spLocks noGrp="1"/>
          </p:cNvSpPr>
          <p:nvPr>
            <p:ph idx="1"/>
          </p:nvPr>
        </p:nvSpPr>
        <p:spPr bwMode="auto">
          <a:xfrm>
            <a:off x="838200" y="2279649"/>
            <a:ext cx="10515600" cy="3559175"/>
          </a:xfrm>
        </p:spPr>
        <p:txBody>
          <a:bodyPr>
            <a:normAutofit/>
          </a:bodyPr>
          <a:lstStyle/>
          <a:p>
            <a:pPr marL="0" indent="0" algn="ctr">
              <a:buNone/>
              <a:defRPr/>
            </a:pPr>
            <a:r>
              <a:rPr lang="fr-CH"/>
              <a:t>2. En </a:t>
            </a:r>
            <a:r>
              <a:rPr lang="fr-CH" u="sng"/>
              <a:t>substitution</a:t>
            </a:r>
            <a:r>
              <a:rPr lang="fr-CH"/>
              <a:t> d’autres outils plus impactants</a:t>
            </a:r>
            <a:endParaRPr/>
          </a:p>
          <a:p>
            <a:pPr marL="0" indent="0" algn="ctr">
              <a:buNone/>
              <a:defRPr/>
            </a:pPr>
            <a:endParaRPr lang="fr-CH"/>
          </a:p>
          <a:p>
            <a:pPr marL="0" indent="0" algn="ctr">
              <a:buNone/>
              <a:defRPr/>
            </a:pPr>
            <a:r>
              <a:rPr lang="fr-CH" sz="2600" b="1"/>
              <a:t>Dématérialisation </a:t>
            </a:r>
            <a:r>
              <a:rPr lang="fr-CH" sz="2400" b="1"/>
              <a:t>"Absolue"</a:t>
            </a:r>
            <a:endParaRPr/>
          </a:p>
          <a:p>
            <a:pPr marL="0" indent="0" algn="ctr">
              <a:buNone/>
              <a:defRPr/>
            </a:pPr>
            <a:r>
              <a:rPr lang="fr-CH" sz="2400"/>
              <a:t>p. ex. documents numériques, économie de services, impression 3D locale</a:t>
            </a:r>
            <a:endParaRPr/>
          </a:p>
          <a:p>
            <a:pPr marL="0" indent="0" algn="ctr">
              <a:buNone/>
              <a:defRPr/>
            </a:pPr>
            <a:endParaRPr lang="fr-CH" sz="2400"/>
          </a:p>
          <a:p>
            <a:pPr marL="0" indent="0" algn="ctr">
              <a:buNone/>
              <a:defRPr/>
            </a:pPr>
            <a:r>
              <a:rPr lang="fr-CH" sz="2600" b="1"/>
              <a:t>Flux de données plutôt que flux physiques</a:t>
            </a:r>
            <a:endParaRPr/>
          </a:p>
          <a:p>
            <a:pPr marL="0" indent="0" algn="ctr">
              <a:buNone/>
              <a:defRPr/>
            </a:pPr>
            <a:r>
              <a:rPr lang="fr-CH" sz="2400"/>
              <a:t>p. ex. Visioconférence/Télétravail vs. Déplacements en avion/voiture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Opportunités potentielles du numérique en termes de durabilité</a:t>
            </a:r>
            <a:endParaRPr/>
          </a:p>
        </p:txBody>
      </p:sp>
      <p:sp>
        <p:nvSpPr>
          <p:cNvPr id="3" name="Content Placeholder 2"/>
          <p:cNvSpPr>
            <a:spLocks noGrp="1"/>
          </p:cNvSpPr>
          <p:nvPr>
            <p:ph idx="1"/>
          </p:nvPr>
        </p:nvSpPr>
        <p:spPr bwMode="auto">
          <a:xfrm>
            <a:off x="838200" y="1981200"/>
            <a:ext cx="10515600" cy="4511675"/>
          </a:xfrm>
        </p:spPr>
        <p:txBody>
          <a:bodyPr>
            <a:normAutofit fontScale="92500" lnSpcReduction="10000"/>
          </a:bodyPr>
          <a:lstStyle/>
          <a:p>
            <a:pPr marL="0" indent="0" algn="ctr">
              <a:buNone/>
              <a:defRPr/>
            </a:pPr>
            <a:r>
              <a:rPr lang="fr-CH"/>
              <a:t>Pour les plus optimistes :</a:t>
            </a:r>
            <a:endParaRPr/>
          </a:p>
          <a:p>
            <a:pPr marL="0" indent="0" algn="ctr">
              <a:buNone/>
              <a:defRPr/>
            </a:pPr>
            <a:r>
              <a:rPr lang="fr-CH"/>
              <a:t>3. Afin de </a:t>
            </a:r>
            <a:r>
              <a:rPr lang="fr-CH" u="sng"/>
              <a:t>questionner</a:t>
            </a:r>
            <a:r>
              <a:rPr lang="fr-CH"/>
              <a:t> nos modes de faire</a:t>
            </a:r>
            <a:endParaRPr/>
          </a:p>
          <a:p>
            <a:pPr marL="0" indent="0" algn="ctr">
              <a:buNone/>
              <a:defRPr/>
            </a:pPr>
            <a:endParaRPr lang="fr-CH"/>
          </a:p>
          <a:p>
            <a:pPr marL="0" indent="0" algn="ctr">
              <a:lnSpc>
                <a:spcPct val="110000"/>
              </a:lnSpc>
              <a:buNone/>
              <a:defRPr/>
            </a:pPr>
            <a:r>
              <a:rPr lang="fr-CH" b="1"/>
              <a:t>Gouvernance</a:t>
            </a:r>
            <a:br>
              <a:rPr lang="fr-CH"/>
            </a:br>
            <a:r>
              <a:rPr lang="fr-CH" sz="2400"/>
              <a:t>(</a:t>
            </a:r>
            <a:r>
              <a:rPr lang="fr-CH" sz="2400"/>
              <a:t>bottom</a:t>
            </a:r>
            <a:r>
              <a:rPr lang="fr-CH" sz="2400"/>
              <a:t>-up, partagée)</a:t>
            </a:r>
            <a:endParaRPr/>
          </a:p>
          <a:p>
            <a:pPr marL="0" indent="0" algn="ctr">
              <a:lnSpc>
                <a:spcPct val="110000"/>
              </a:lnSpc>
              <a:buNone/>
              <a:defRPr/>
            </a:pPr>
            <a:r>
              <a:rPr lang="fr-CH" b="1"/>
              <a:t>Accès à l’information et aux services</a:t>
            </a:r>
            <a:br>
              <a:rPr lang="fr-CH"/>
            </a:br>
            <a:r>
              <a:rPr lang="fr-CH" sz="2400"/>
              <a:t>(open source, open </a:t>
            </a:r>
            <a:r>
              <a:rPr lang="fr-CH" sz="2400"/>
              <a:t>governement</a:t>
            </a:r>
            <a:r>
              <a:rPr lang="fr-CH" sz="2400"/>
              <a:t>)</a:t>
            </a:r>
            <a:endParaRPr/>
          </a:p>
          <a:p>
            <a:pPr marL="0" indent="0" algn="ctr">
              <a:lnSpc>
                <a:spcPct val="110000"/>
              </a:lnSpc>
              <a:buNone/>
              <a:defRPr/>
            </a:pPr>
            <a:r>
              <a:rPr lang="fr-CH" b="1"/>
              <a:t>Intelligence collective</a:t>
            </a:r>
            <a:br>
              <a:rPr lang="fr-CH"/>
            </a:br>
            <a:r>
              <a:rPr lang="fr-CH" sz="2400"/>
              <a:t>(auto-organisation globale)</a:t>
            </a:r>
            <a:endParaRPr/>
          </a:p>
          <a:p>
            <a:pPr marL="0" indent="0" algn="ctr">
              <a:lnSpc>
                <a:spcPct val="110000"/>
              </a:lnSpc>
              <a:buNone/>
              <a:defRPr/>
            </a:pPr>
            <a:r>
              <a:rPr lang="fr-CH"/>
              <a:t>etc.</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lstStyle/>
          <a:p>
            <a:pPr>
              <a:defRPr/>
            </a:pPr>
            <a:r>
              <a:rPr lang="fr-CH"/>
              <a:t>Plus spécifiquement au gymnase</a:t>
            </a:r>
            <a:endParaRPr/>
          </a:p>
        </p:txBody>
      </p:sp>
      <p:sp>
        <p:nvSpPr>
          <p:cNvPr id="5" name="Content Placeholder 4"/>
          <p:cNvSpPr>
            <a:spLocks noGrp="1"/>
          </p:cNvSpPr>
          <p:nvPr>
            <p:ph idx="1"/>
          </p:nvPr>
        </p:nvSpPr>
        <p:spPr bwMode="auto"/>
        <p:txBody>
          <a:bodyPr/>
          <a:lstStyle/>
          <a:p>
            <a:pPr>
              <a:defRPr/>
            </a:pPr>
            <a:r>
              <a:rPr lang="fr-CH"/>
              <a:t>Questionner la plus-value pédagogique avant de se lancer dans un dispositif numérique</a:t>
            </a:r>
            <a:endParaRPr/>
          </a:p>
          <a:p>
            <a:pPr lvl="1">
              <a:defRPr/>
            </a:pPr>
            <a:r>
              <a:rPr lang="fr-CH"/>
              <a:t>car la plus-value écologique n’est pas garantie</a:t>
            </a:r>
            <a:endParaRPr/>
          </a:p>
          <a:p>
            <a:pPr>
              <a:defRPr/>
            </a:pPr>
            <a:r>
              <a:rPr lang="fr-CH"/>
              <a:t>Toujours considérer les impacts écologiques et sociaux avant d’adopter un outil numérique</a:t>
            </a:r>
            <a:endParaRPr/>
          </a:p>
          <a:p>
            <a:pPr lvl="1">
              <a:defRPr/>
            </a:pPr>
            <a:r>
              <a:rPr lang="fr-CH"/>
              <a:t>bien que cela soit compliqué car les chiffres demeurent lacunaires et incertains</a:t>
            </a:r>
            <a:endParaRPr/>
          </a:p>
          <a:p>
            <a:pPr lvl="1">
              <a:defRPr/>
            </a:pPr>
            <a:endParaRPr lang="fr-CH"/>
          </a:p>
          <a:p>
            <a:pPr marL="0" indent="0">
              <a:buNone/>
              <a:defRPr/>
            </a:pPr>
            <a:r>
              <a:rPr lang="fr-CH"/>
              <a:t> </a:t>
            </a:r>
            <a:r>
              <a:rPr lang="fr-CH"/>
              <a:t>Le maître-mot : SOBRIÉTÉ</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fr-CH"/>
              <a:t>Rappel sur la crise environnementale actuelle</a:t>
            </a:r>
            <a:endParaRPr/>
          </a:p>
        </p:txBody>
      </p:sp>
      <p:sp>
        <p:nvSpPr>
          <p:cNvPr id="3" name="Text Placeholder 2"/>
          <p:cNvSpPr>
            <a:spLocks noGrp="1"/>
          </p:cNvSpPr>
          <p:nvPr>
            <p:ph type="body" idx="1"/>
          </p:nvPr>
        </p:nvSpPr>
        <p:spPr bwMode="auto"/>
        <p:txBody>
          <a:bodyPr/>
          <a:lstStyle/>
          <a:p>
            <a:pPr>
              <a:defRPr/>
            </a:pPr>
            <a:r>
              <a:rPr lang="fr-CH"/>
              <a:t>Pourquoi il est essentiel d’agir, rapidement et dans tous les domaines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re 3"/>
          <p:cNvSpPr txBox="1"/>
          <p:nvPr/>
        </p:nvSpPr>
        <p:spPr bwMode="auto">
          <a:xfrm>
            <a:off x="107738" y="225346"/>
            <a:ext cx="11897166" cy="513763"/>
          </a:xfrm>
          <a:prstGeom prst="rect">
            <a:avLst/>
          </a:prstGeom>
        </p:spPr>
        <p:txBody>
          <a:bodyPr vert="horz" lIns="91440" tIns="45720" rIns="91440" bIns="45720" rtlCol="0" anchor="b">
            <a:noAutofit/>
          </a:bodyPr>
          <a:lstStyle>
            <a:lvl1pPr algn="ctr" defTabSz="914400">
              <a:lnSpc>
                <a:spcPct val="90000"/>
              </a:lnSpc>
              <a:spcBef>
                <a:spcPts val="0"/>
              </a:spcBef>
              <a:buNone/>
              <a:defRPr sz="6000">
                <a:solidFill>
                  <a:schemeClr val="tx1"/>
                </a:solidFill>
                <a:latin typeface="+mj-lt"/>
                <a:ea typeface="+mj-ea"/>
                <a:cs typeface="+mj-cs"/>
              </a:defRPr>
            </a:lvl1pPr>
          </a:lstStyle>
          <a:p>
            <a:pPr>
              <a:defRPr/>
            </a:pPr>
            <a:r>
              <a:rPr lang="fr-CH" sz="2800" b="1">
                <a:solidFill>
                  <a:schemeClr val="tx1">
                    <a:lumMod val="95000"/>
                    <a:lumOff val="5000"/>
                  </a:schemeClr>
                </a:solidFill>
                <a:latin typeface="Arial"/>
                <a:cs typeface="Calibri"/>
              </a:rPr>
              <a:t>Non-durabilité surtout depuis ~1950 : la Grande Accélération</a:t>
            </a:r>
            <a:endParaRPr/>
          </a:p>
        </p:txBody>
      </p:sp>
      <p:pic>
        <p:nvPicPr>
          <p:cNvPr id="6" name="Picture 5"/>
          <p:cNvPicPr>
            <a:picLocks noChangeAspect="1"/>
          </p:cNvPicPr>
          <p:nvPr/>
        </p:nvPicPr>
        <p:blipFill>
          <a:blip r:embed="rId3"/>
          <a:stretch/>
        </p:blipFill>
        <p:spPr bwMode="auto">
          <a:xfrm>
            <a:off x="1018861" y="1009353"/>
            <a:ext cx="4825874" cy="5443903"/>
          </a:xfrm>
          <a:prstGeom prst="rect">
            <a:avLst/>
          </a:prstGeom>
        </p:spPr>
      </p:pic>
      <p:pic>
        <p:nvPicPr>
          <p:cNvPr id="9" name="Picture 8"/>
          <p:cNvPicPr>
            <a:picLocks noChangeAspect="1"/>
          </p:cNvPicPr>
          <p:nvPr/>
        </p:nvPicPr>
        <p:blipFill>
          <a:blip r:embed="rId4"/>
          <a:stretch/>
        </p:blipFill>
        <p:spPr bwMode="auto">
          <a:xfrm>
            <a:off x="6350789" y="966731"/>
            <a:ext cx="4841434" cy="5527059"/>
          </a:xfrm>
          <a:prstGeom prst="rect">
            <a:avLst/>
          </a:prstGeom>
        </p:spPr>
      </p:pic>
      <p:sp>
        <p:nvSpPr>
          <p:cNvPr id="10" name="TextBox 9"/>
          <p:cNvSpPr txBox="1"/>
          <p:nvPr/>
        </p:nvSpPr>
        <p:spPr bwMode="auto">
          <a:xfrm>
            <a:off x="2489827" y="6463041"/>
            <a:ext cx="8702395" cy="307777"/>
          </a:xfrm>
          <a:prstGeom prst="rect">
            <a:avLst/>
          </a:prstGeom>
          <a:noFill/>
        </p:spPr>
        <p:txBody>
          <a:bodyPr wrap="square" rtlCol="0">
            <a:spAutoFit/>
          </a:bodyPr>
          <a:lstStyle/>
          <a:p>
            <a:pPr algn="r">
              <a:defRPr/>
            </a:pPr>
            <a:r>
              <a:rPr lang="en-US" sz="1400"/>
              <a:t>Source : Steffen, et al., 2015</a:t>
            </a:r>
            <a:endParaRPr lang="fr-FR" sz="14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 name="Rectangle 3"/>
          <p:cNvSpPr/>
          <p:nvPr/>
        </p:nvSpPr>
        <p:spPr bwMode="auto">
          <a:xfrm>
            <a:off x="6270171" y="6437771"/>
            <a:ext cx="5921830" cy="307777"/>
          </a:xfrm>
          <a:prstGeom prst="rect">
            <a:avLst/>
          </a:prstGeom>
        </p:spPr>
        <p:txBody>
          <a:bodyPr wrap="square">
            <a:spAutoFit/>
          </a:bodyPr>
          <a:lstStyle/>
          <a:p>
            <a:pPr>
              <a:defRPr/>
            </a:pPr>
            <a:r>
              <a:rPr lang="fr-FR" sz="1400">
                <a:latin typeface="Calibri"/>
                <a:ea typeface="Calibri"/>
                <a:cs typeface="Calibri"/>
              </a:rPr>
              <a:t>GIEC, AR6, WGII ; Coord21 et UNIL, 2022, Interview avec Martin </a:t>
            </a:r>
            <a:r>
              <a:rPr lang="fr-FR" sz="1400">
                <a:latin typeface="Calibri"/>
                <a:ea typeface="Calibri"/>
                <a:cs typeface="Calibri"/>
              </a:rPr>
              <a:t>Beniston</a:t>
            </a:r>
            <a:endParaRPr lang="fr-FR" sz="1400">
              <a:latin typeface="Calibri"/>
              <a:ea typeface="Calibri"/>
              <a:cs typeface="Calibri"/>
            </a:endParaRPr>
          </a:p>
        </p:txBody>
      </p:sp>
      <p:sp>
        <p:nvSpPr>
          <p:cNvPr id="5" name="Title 4"/>
          <p:cNvSpPr>
            <a:spLocks noGrp="1"/>
          </p:cNvSpPr>
          <p:nvPr>
            <p:ph type="title"/>
          </p:nvPr>
        </p:nvSpPr>
        <p:spPr bwMode="auto"/>
        <p:txBody>
          <a:bodyPr/>
          <a:lstStyle/>
          <a:p>
            <a:pPr>
              <a:defRPr/>
            </a:pPr>
            <a:r>
              <a:rPr lang="fr-FR" sz="3600" b="1">
                <a:solidFill>
                  <a:schemeClr val="tx1">
                    <a:lumMod val="95000"/>
                    <a:lumOff val="5000"/>
                  </a:schemeClr>
                </a:solidFill>
                <a:latin typeface="Arial"/>
                <a:cs typeface="Calibri"/>
              </a:rPr>
              <a:t>Quelles conséquences de ces dépassements ?</a:t>
            </a:r>
            <a:endParaRPr lang="fr-CH"/>
          </a:p>
        </p:txBody>
      </p:sp>
      <p:sp>
        <p:nvSpPr>
          <p:cNvPr id="6" name="Content Placeholder 2"/>
          <p:cNvSpPr>
            <a:spLocks noGrp="1"/>
          </p:cNvSpPr>
          <p:nvPr>
            <p:ph idx="1"/>
          </p:nvPr>
        </p:nvSpPr>
        <p:spPr bwMode="auto"/>
        <p:txBody>
          <a:bodyPr>
            <a:normAutofit/>
          </a:bodyPr>
          <a:lstStyle/>
          <a:p>
            <a:pPr>
              <a:defRPr/>
            </a:pPr>
            <a:r>
              <a:rPr lang="fr-CH"/>
              <a:t>Dans le monde :</a:t>
            </a:r>
            <a:br>
              <a:rPr lang="fr-CH"/>
            </a:br>
            <a:endParaRPr lang="fr-CH"/>
          </a:p>
          <a:p>
            <a:pPr lvl="1">
              <a:defRPr/>
            </a:pPr>
            <a:r>
              <a:rPr lang="fr-CH"/>
              <a:t>Certains territoires deviennent inhabitables (montée des eaux + chaleur)</a:t>
            </a:r>
            <a:endParaRPr/>
          </a:p>
          <a:p>
            <a:pPr lvl="2">
              <a:defRPr/>
            </a:pPr>
            <a:r>
              <a:rPr lang="fr-CH" sz="2400"/>
              <a:t> </a:t>
            </a:r>
            <a:r>
              <a:rPr lang="fr-CH" sz="2400"/>
              <a:t>3.5 milliards de personnes devront se déplacer ou mourir</a:t>
            </a:r>
            <a:endParaRPr lang="fr-CH"/>
          </a:p>
          <a:p>
            <a:pPr lvl="1">
              <a:defRPr/>
            </a:pPr>
            <a:endParaRPr lang="fr-CH"/>
          </a:p>
          <a:p>
            <a:pPr>
              <a:defRPr/>
            </a:pPr>
            <a:r>
              <a:rPr lang="fr-CH"/>
              <a:t>En Suisse spécifiquement :</a:t>
            </a:r>
            <a:br>
              <a:rPr lang="fr-CH"/>
            </a:br>
            <a:endParaRPr lang="fr-CH"/>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 name="Rectangle 3"/>
          <p:cNvSpPr/>
          <p:nvPr/>
        </p:nvSpPr>
        <p:spPr bwMode="auto">
          <a:xfrm>
            <a:off x="9784079" y="6529212"/>
            <a:ext cx="2407921" cy="307777"/>
          </a:xfrm>
          <a:prstGeom prst="rect">
            <a:avLst/>
          </a:prstGeom>
        </p:spPr>
        <p:txBody>
          <a:bodyPr wrap="square">
            <a:spAutoFit/>
          </a:bodyPr>
          <a:lstStyle/>
          <a:p>
            <a:pPr>
              <a:defRPr/>
            </a:pPr>
            <a:r>
              <a:rPr lang="fr-FR" sz="1400">
                <a:latin typeface="Calibri"/>
                <a:ea typeface="Calibri"/>
                <a:cs typeface="Calibri"/>
              </a:rPr>
              <a:t>Source : Euronews, 2019</a:t>
            </a:r>
            <a:endParaRPr/>
          </a:p>
        </p:txBody>
      </p:sp>
      <p:pic>
        <p:nvPicPr>
          <p:cNvPr id="8" name="Picture 7"/>
          <p:cNvPicPr>
            <a:picLocks noChangeAspect="1"/>
          </p:cNvPicPr>
          <p:nvPr/>
        </p:nvPicPr>
        <p:blipFill>
          <a:blip r:embed="rId2"/>
          <a:stretch/>
        </p:blipFill>
        <p:spPr bwMode="auto">
          <a:xfrm>
            <a:off x="1" y="1560562"/>
            <a:ext cx="6094194" cy="4862658"/>
          </a:xfrm>
          <a:prstGeom prst="rect">
            <a:avLst/>
          </a:prstGeom>
        </p:spPr>
      </p:pic>
      <p:pic>
        <p:nvPicPr>
          <p:cNvPr id="9" name="Picture 8"/>
          <p:cNvPicPr>
            <a:picLocks noChangeAspect="1"/>
          </p:cNvPicPr>
          <p:nvPr/>
        </p:nvPicPr>
        <p:blipFill>
          <a:blip r:embed="rId3"/>
          <a:stretch/>
        </p:blipFill>
        <p:spPr bwMode="auto">
          <a:xfrm>
            <a:off x="6094194" y="1560563"/>
            <a:ext cx="6094194" cy="4862658"/>
          </a:xfrm>
          <a:prstGeom prst="rect">
            <a:avLst/>
          </a:prstGeom>
        </p:spPr>
      </p:pic>
      <p:sp>
        <p:nvSpPr>
          <p:cNvPr id="5" name="Title 4"/>
          <p:cNvSpPr>
            <a:spLocks noGrp="1"/>
          </p:cNvSpPr>
          <p:nvPr>
            <p:ph type="title"/>
          </p:nvPr>
        </p:nvSpPr>
        <p:spPr bwMode="auto"/>
        <p:txBody>
          <a:bodyPr/>
          <a:lstStyle/>
          <a:p>
            <a:pPr>
              <a:defRPr/>
            </a:pPr>
            <a:r>
              <a:rPr lang="fr-FR" sz="3600" b="1">
                <a:solidFill>
                  <a:schemeClr val="tx1">
                    <a:lumMod val="95000"/>
                    <a:lumOff val="5000"/>
                  </a:schemeClr>
                </a:solidFill>
                <a:latin typeface="Arial"/>
                <a:cs typeface="Calibri"/>
              </a:rPr>
              <a:t>Exemple : Glacier du Trient (Valais)</a:t>
            </a:r>
            <a:endParaRPr lang="fr-CH"/>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customXml/_rels/item1.xml.rels><?xml version="1.0" encoding="UTF-8" standalone="yes"?><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71e5338-1382-4bef-8d41-33b75b2fc20f" xsi:nil="true"/>
    <lcf76f155ced4ddcb4097134ff3c332f xmlns="b25e4bab-3663-43a0-8311-fd2ecb8195a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5C63CD8500844EADCC8758F268FB1B" ma:contentTypeVersion="14" ma:contentTypeDescription="Create a new document." ma:contentTypeScope="" ma:versionID="4bd9ba7157402d8f285adc6bb685c6a8">
  <xsd:schema xmlns:xsd="http://www.w3.org/2001/XMLSchema" xmlns:xs="http://www.w3.org/2001/XMLSchema" xmlns:p="http://schemas.microsoft.com/office/2006/metadata/properties" xmlns:ns2="b25e4bab-3663-43a0-8311-fd2ecb8195a9" xmlns:ns3="471e5338-1382-4bef-8d41-33b75b2fc20f" targetNamespace="http://schemas.microsoft.com/office/2006/metadata/properties" ma:root="true" ma:fieldsID="f023c12db981b62fe1e474a105fe11bc" ns2:_="" ns3:_="">
    <xsd:import namespace="b25e4bab-3663-43a0-8311-fd2ecb8195a9"/>
    <xsd:import namespace="471e5338-1382-4bef-8d41-33b75b2fc20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5e4bab-3663-43a0-8311-fd2ecb8195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bf8dbf1-8dcf-487f-977b-681a8a5f30a9"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1e5338-1382-4bef-8d41-33b75b2fc20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6307aae1-80c5-4fc4-891d-b9a47a213f61}" ma:internalName="TaxCatchAll" ma:showField="CatchAllData" ma:web="471e5338-1382-4bef-8d41-33b75b2fc20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D5CE87-8A77-4A24-AE6D-AB8F8C379552}">
  <ds:schemaRefs>
    <ds:schemaRef ds:uri="http://schemas.microsoft.com/sharepoint/v3/contenttype/forms"/>
  </ds:schemaRefs>
</ds:datastoreItem>
</file>

<file path=customXml/itemProps2.xml><?xml version="1.0" encoding="utf-8"?>
<ds:datastoreItem xmlns:ds="http://schemas.openxmlformats.org/officeDocument/2006/customXml" ds:itemID="{DA38D0EE-D137-42D6-925F-BFAD1EBD9CD5}">
  <ds:schemaRefs>
    <ds:schemaRef ds:uri="http://www.w3.org/XML/1998/namespace"/>
    <ds:schemaRef ds:uri="http://purl.org/dc/dcmitype/"/>
    <ds:schemaRef ds:uri="http://schemas.microsoft.com/office/infopath/2007/PartnerControls"/>
    <ds:schemaRef ds:uri="http://schemas.microsoft.com/office/2006/documentManagement/types"/>
    <ds:schemaRef ds:uri="http://purl.org/dc/elements/1.1/"/>
    <ds:schemaRef ds:uri="http://purl.org/dc/terms/"/>
    <ds:schemaRef ds:uri="http://schemas.openxmlformats.org/package/2006/metadata/core-properties"/>
    <ds:schemaRef ds:uri="471e5338-1382-4bef-8d41-33b75b2fc20f"/>
    <ds:schemaRef ds:uri="b25e4bab-3663-43a0-8311-fd2ecb8195a9"/>
    <ds:schemaRef ds:uri="http://schemas.microsoft.com/office/2006/metadata/properties"/>
  </ds:schemaRefs>
</ds:datastoreItem>
</file>

<file path=customXml/itemProps3.xml><?xml version="1.0" encoding="utf-8"?>
<ds:datastoreItem xmlns:ds="http://schemas.openxmlformats.org/officeDocument/2006/customXml" ds:itemID="{4428D2EC-8B21-4C77-9279-D25EE37E6C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5e4bab-3663-43a0-8311-fd2ecb8195a9"/>
    <ds:schemaRef ds:uri="471e5338-1382-4bef-8d41-33b75b2fc2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{6ED806C9-869F-0B45-BD49-781A532A8D91}tf16401369</Template>
  <TotalTime>0</TotalTime>
  <Words>0</Words>
  <Application>ONLYOFFICE/7.2.2.56</Application>
  <DocSecurity>0</DocSecurity>
  <PresentationFormat>Widescreen</PresentationFormat>
  <Paragraphs>0</Paragraphs>
  <Slides>56</Slides>
  <Notes>56</Notes>
  <HiddenSlides>0</HiddenSlides>
  <MMClips>2</MMClips>
  <ScaleCrop>0</ScaleCrop>
  <HeadingPairs>
    <vt:vector size="4" baseType="variant">
      <vt:variant>
        <vt:lpstr>Theme</vt:lpstr>
      </vt:variant>
      <vt:variant>
        <vt:i4>1</vt:i4>
      </vt:variant>
      <vt:variant>
        <vt:lpstr>Slide Titles</vt:lpstr>
      </vt:variant>
      <vt:variant>
        <vt:i4>56</vt:i4>
      </vt:variant>
    </vt:vector>
  </HeadingPairs>
  <TitlesOfParts>
    <vt:vector size="57"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Quelle place pour le numérique dans une société écologiquement et socialement durable ?</dc:title>
  <dc:subject/>
  <dc:creator>Johann Recordon</dc:creator>
  <cp:keywords/>
  <dc:description/>
  <dc:identifier/>
  <dc:language/>
  <cp:lastModifiedBy>Vince (Invité)</cp:lastModifiedBy>
  <cp:revision>14</cp:revision>
  <dcterms:created xsi:type="dcterms:W3CDTF">2022-09-08T12:23:49Z</dcterms:created>
  <dcterms:modified xsi:type="dcterms:W3CDTF">2023-11-21T08:50:52Z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0x010100A05C63CD8500844EADCC8758F268FB1B</vt:lpwstr>
  </property>
  <property fmtid="{D5CDD505-2E9C-101B-9397-08002B2CF9AE}" pid="3" name="MediaServiceImageTags">
    <vt:lpwstr/>
  </property>
</Properties>
</file>